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79" r:id="rId3"/>
    <p:sldId id="262" r:id="rId4"/>
    <p:sldId id="257" r:id="rId5"/>
    <p:sldId id="277" r:id="rId6"/>
    <p:sldId id="278" r:id="rId7"/>
    <p:sldId id="258" r:id="rId8"/>
    <p:sldId id="312" r:id="rId9"/>
    <p:sldId id="296" r:id="rId10"/>
    <p:sldId id="281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03" r:id="rId19"/>
    <p:sldId id="301" r:id="rId20"/>
    <p:sldId id="300" r:id="rId21"/>
    <p:sldId id="299" r:id="rId22"/>
    <p:sldId id="297" r:id="rId23"/>
    <p:sldId id="306" r:id="rId24"/>
    <p:sldId id="283" r:id="rId25"/>
    <p:sldId id="304" r:id="rId26"/>
    <p:sldId id="305" r:id="rId27"/>
    <p:sldId id="282" r:id="rId28"/>
    <p:sldId id="284" r:id="rId29"/>
    <p:sldId id="285" r:id="rId30"/>
    <p:sldId id="271" r:id="rId31"/>
    <p:sldId id="286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07" r:id="rId44"/>
    <p:sldId id="308" r:id="rId45"/>
    <p:sldId id="309" r:id="rId46"/>
    <p:sldId id="310" r:id="rId47"/>
    <p:sldId id="290" r:id="rId48"/>
    <p:sldId id="292" r:id="rId49"/>
    <p:sldId id="298" r:id="rId50"/>
    <p:sldId id="295" r:id="rId51"/>
    <p:sldId id="311" r:id="rId52"/>
    <p:sldId id="294" r:id="rId53"/>
    <p:sldId id="27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dewux1123@gmail.com" initials="j" lastIdx="1" clrIdx="0">
    <p:extLst/>
  </p:cmAuthor>
  <p:cmAuthor id="2" name="III" initials="I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77" autoAdjust="0"/>
  </p:normalViewPr>
  <p:slideViewPr>
    <p:cSldViewPr snapToGrid="0">
      <p:cViewPr>
        <p:scale>
          <a:sx n="100" d="100"/>
          <a:sy n="100" d="100"/>
        </p:scale>
        <p:origin x="-432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705B-4EAB-AA76-4C6194CB2E5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05B-4EAB-AA76-4C6194CB2E5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05B-4EAB-AA76-4C6194CB2E54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C13-4661-904C-21E2B4A4DD1F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C13-4661-904C-21E2B4A4DD1F}"/>
              </c:ext>
            </c:extLst>
          </c:dPt>
          <c:cat>
            <c:strRef>
              <c:f>工作表1!$A$2:$A$6</c:f>
              <c:strCache>
                <c:ptCount val="5"/>
                <c:pt idx="0">
                  <c:v>購物網站</c:v>
                </c:pt>
                <c:pt idx="1">
                  <c:v>寵物協尋</c:v>
                </c:pt>
                <c:pt idx="2">
                  <c:v>討論版</c:v>
                </c:pt>
                <c:pt idx="3">
                  <c:v>會員</c:v>
                </c:pt>
                <c:pt idx="4">
                  <c:v>後台管理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05B-4EAB-AA76-4C6194CB2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732-41B6-BD6E-DC8C8731F5B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732-41B6-BD6E-DC8C8731F5B3}"/>
              </c:ext>
            </c:extLst>
          </c:dPt>
          <c:dPt>
            <c:idx val="2"/>
            <c:bubble3D val="0"/>
            <c:explosion val="5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732-41B6-BD6E-DC8C8731F5B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732-41B6-BD6E-DC8C8731F5B3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0732-41B6-BD6E-DC8C8731F5B3}"/>
              </c:ext>
            </c:extLst>
          </c:dPt>
          <c:cat>
            <c:strRef>
              <c:f>工作表1!$A$2:$A$6</c:f>
              <c:strCache>
                <c:ptCount val="5"/>
                <c:pt idx="0">
                  <c:v>購物網站</c:v>
                </c:pt>
                <c:pt idx="1">
                  <c:v>寵物協尋</c:v>
                </c:pt>
                <c:pt idx="2">
                  <c:v>討論版</c:v>
                </c:pt>
                <c:pt idx="3">
                  <c:v>會員</c:v>
                </c:pt>
                <c:pt idx="4">
                  <c:v>後台管理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0732-41B6-BD6E-DC8C8731F5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7FC-4687-AD3E-3F23ACAE3D7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7FC-4687-AD3E-3F23ACAE3D7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7FC-4687-AD3E-3F23ACAE3D7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7FC-4687-AD3E-3F23ACAE3D76}"/>
              </c:ext>
            </c:extLst>
          </c:dPt>
          <c:dPt>
            <c:idx val="4"/>
            <c:bubble3D val="0"/>
            <c:explosion val="7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67FC-4687-AD3E-3F23ACAE3D76}"/>
              </c:ext>
            </c:extLst>
          </c:dPt>
          <c:cat>
            <c:strRef>
              <c:f>工作表1!$A$2:$A$6</c:f>
              <c:strCache>
                <c:ptCount val="5"/>
                <c:pt idx="0">
                  <c:v>購物網站</c:v>
                </c:pt>
                <c:pt idx="1">
                  <c:v>寵物協尋</c:v>
                </c:pt>
                <c:pt idx="2">
                  <c:v>討論版</c:v>
                </c:pt>
                <c:pt idx="3">
                  <c:v>會員</c:v>
                </c:pt>
                <c:pt idx="4">
                  <c:v>後台管理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67FC-4687-AD3E-3F23ACAE3D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explosion val="6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7FC-4687-AD3E-3F23ACAE3D7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7FC-4687-AD3E-3F23ACAE3D7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7FC-4687-AD3E-3F23ACAE3D7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7FC-4687-AD3E-3F23ACAE3D76}"/>
              </c:ext>
            </c:extLst>
          </c:dPt>
          <c:dPt>
            <c:idx val="4"/>
            <c:bubble3D val="0"/>
            <c:explosion val="1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67FC-4687-AD3E-3F23ACAE3D76}"/>
              </c:ext>
            </c:extLst>
          </c:dPt>
          <c:cat>
            <c:strRef>
              <c:f>工作表1!$A$2:$A$6</c:f>
              <c:strCache>
                <c:ptCount val="5"/>
                <c:pt idx="0">
                  <c:v>購物網站</c:v>
                </c:pt>
                <c:pt idx="1">
                  <c:v>寵物協尋</c:v>
                </c:pt>
                <c:pt idx="2">
                  <c:v>討論版</c:v>
                </c:pt>
                <c:pt idx="3">
                  <c:v>會員</c:v>
                </c:pt>
                <c:pt idx="4">
                  <c:v>後台管理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67FC-4687-AD3E-3F23ACAE3D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705B-4EAB-AA76-4C6194CB2E5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05B-4EAB-AA76-4C6194CB2E5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05B-4EAB-AA76-4C6194CB2E54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3B-4924-BC44-88E073AAACE5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22B-409B-A405-14171CDE4F59}"/>
              </c:ext>
            </c:extLst>
          </c:dPt>
          <c:cat>
            <c:strRef>
              <c:f>工作表1!$A$2:$A$6</c:f>
              <c:strCache>
                <c:ptCount val="5"/>
                <c:pt idx="0">
                  <c:v>購物網站</c:v>
                </c:pt>
                <c:pt idx="1">
                  <c:v>寵物協尋</c:v>
                </c:pt>
                <c:pt idx="2">
                  <c:v>討論版</c:v>
                </c:pt>
                <c:pt idx="3">
                  <c:v>會員</c:v>
                </c:pt>
                <c:pt idx="4">
                  <c:v>後台管理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05B-4EAB-AA76-4C6194CB2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7598-132A-4ABA-A732-AD4870AB8096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1086B-1157-430E-93C1-C81A8BA252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6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086B-1157-430E-93C1-C81A8BA2524B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816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086B-1157-430E-93C1-C81A8BA2524B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01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086B-1157-430E-93C1-C81A8BA2524B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86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265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8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98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69407"/>
          </a:xfrm>
        </p:spPr>
        <p:txBody>
          <a:bodyPr>
            <a:normAutofit/>
          </a:bodyPr>
          <a:lstStyle>
            <a:lvl1pPr algn="ctr">
              <a:defRPr sz="40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01263"/>
            <a:ext cx="10178322" cy="4578330"/>
          </a:xfrm>
        </p:spPr>
        <p:txBody>
          <a:bodyPr/>
          <a:lstStyle>
            <a:lvl1pPr>
              <a:defRPr sz="3600"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968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0547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580736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131121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59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29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847830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50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904433B-38BE-448D-89B1-C5C2387C6372}" type="datetimeFigureOut">
              <a:rPr lang="zh-TW" altLang="en-US" smtClean="0"/>
              <a:pPr/>
              <a:t>2020/3/18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D26E7C6-5053-4370-8A8B-06D4C997626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007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y9_k2M0_8e4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9_k2M0_8e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5C31B40-5469-48A8-9F12-37337B312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401" y="382277"/>
            <a:ext cx="10318418" cy="4394988"/>
          </a:xfrm>
        </p:spPr>
        <p:txBody>
          <a:bodyPr/>
          <a:lstStyle/>
          <a:p>
            <a:r>
              <a:rPr lang="en-US" altLang="zh-TW" sz="6000" b="1" dirty="0">
                <a:latin typeface="+mn-ea"/>
                <a:ea typeface="+mn-ea"/>
              </a:rPr>
              <a:t>MSIT124</a:t>
            </a:r>
            <a:br>
              <a:rPr lang="en-US" altLang="zh-TW" sz="6000" b="1" dirty="0">
                <a:latin typeface="+mn-ea"/>
                <a:ea typeface="+mn-ea"/>
              </a:rPr>
            </a:br>
            <a:r>
              <a:rPr lang="zh-TW" altLang="en-US" sz="6000" b="1" dirty="0">
                <a:latin typeface="+mn-ea"/>
                <a:ea typeface="+mn-ea"/>
              </a:rPr>
              <a:t>專題發表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BB769F6E-C0B6-4F69-8BBA-24FB0C57D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795" y="4034986"/>
            <a:ext cx="8045373" cy="742279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寵愛有家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A23AADC-987F-4EDE-B4CE-B980E37F3C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56" y="4048971"/>
            <a:ext cx="817070" cy="817070"/>
          </a:xfrm>
          <a:prstGeom prst="ellipse">
            <a:avLst/>
          </a:prstGeom>
          <a:ln w="63500" cap="rnd">
            <a:solidFill>
              <a:srgbClr val="FFC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8" name="群組 7">
            <a:extLst>
              <a:ext uri="{FF2B5EF4-FFF2-40B4-BE49-F238E27FC236}">
                <a16:creationId xmlns="" xmlns:a16="http://schemas.microsoft.com/office/drawing/2014/main" id="{34E42FFA-C52B-4481-8503-6E24D949F794}"/>
              </a:ext>
            </a:extLst>
          </p:cNvPr>
          <p:cNvGrpSpPr/>
          <p:nvPr/>
        </p:nvGrpSpPr>
        <p:grpSpPr>
          <a:xfrm>
            <a:off x="3540932" y="4825438"/>
            <a:ext cx="8403419" cy="1863726"/>
            <a:chOff x="3540932" y="4825438"/>
            <a:chExt cx="8403419" cy="1863726"/>
          </a:xfrm>
        </p:grpSpPr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DCDC3F89-CF5C-4612-9074-98B6E7F46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359" y="4825438"/>
              <a:ext cx="1927992" cy="1863726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="" xmlns:a16="http://schemas.microsoft.com/office/drawing/2014/main" id="{0EE0828A-3245-479E-863A-98B2D3CAA30F}"/>
                </a:ext>
              </a:extLst>
            </p:cNvPr>
            <p:cNvSpPr txBox="1"/>
            <p:nvPr/>
          </p:nvSpPr>
          <p:spPr>
            <a:xfrm>
              <a:off x="3540932" y="6106391"/>
              <a:ext cx="64754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hlinkClick r:id="rId4"/>
                </a:rPr>
                <a:t>欲知詳情請至：</a:t>
              </a:r>
              <a:r>
                <a:rPr lang="en-US" altLang="zh-TW" dirty="0">
                  <a:hlinkClick r:id="rId4"/>
                </a:rPr>
                <a:t>https://www.youtube.com/watch?v=y9_k2M0_8e4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311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81F4EE-E173-42B8-9988-F5ADB463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769407"/>
          </a:xfrm>
        </p:spPr>
        <p:txBody>
          <a:bodyPr/>
          <a:lstStyle/>
          <a:p>
            <a:r>
              <a:rPr lang="zh-TW" altLang="en-US" dirty="0"/>
              <a:t>會員登入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="" xmlns:a16="http://schemas.microsoft.com/office/drawing/2014/main" id="{C86630B4-225A-4F1E-A081-E9EB67815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A47A29B7-A402-45F1-89C3-63AD20AD83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0030" y="1151792"/>
            <a:ext cx="10501618" cy="541194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6C6B442D-FD20-488A-9E82-414CE0EC45E8}"/>
              </a:ext>
            </a:extLst>
          </p:cNvPr>
          <p:cNvSpPr txBox="1"/>
          <p:nvPr/>
        </p:nvSpPr>
        <p:spPr>
          <a:xfrm>
            <a:off x="9507121" y="382385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</p:spTree>
    <p:extLst>
      <p:ext uri="{BB962C8B-B14F-4D97-AF65-F5344CB8AC3E}">
        <p14:creationId xmlns:p14="http://schemas.microsoft.com/office/powerpoint/2010/main" val="25616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81F4EE-E173-42B8-9988-F5ADB463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769407"/>
          </a:xfrm>
        </p:spPr>
        <p:txBody>
          <a:bodyPr/>
          <a:lstStyle/>
          <a:p>
            <a:r>
              <a:rPr lang="zh-TW" altLang="en-US" dirty="0"/>
              <a:t>密碼通知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4B0C9AA-D9B0-4B1F-B9A6-4CEF774496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988" y="1082351"/>
            <a:ext cx="10501200" cy="539309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2B17A72F-FD95-4F57-AACA-D591DEF6043D}"/>
              </a:ext>
            </a:extLst>
          </p:cNvPr>
          <p:cNvSpPr txBox="1"/>
          <p:nvPr/>
        </p:nvSpPr>
        <p:spPr>
          <a:xfrm>
            <a:off x="9507121" y="382385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</p:spTree>
    <p:extLst>
      <p:ext uri="{BB962C8B-B14F-4D97-AF65-F5344CB8AC3E}">
        <p14:creationId xmlns:p14="http://schemas.microsoft.com/office/powerpoint/2010/main" val="342492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716FE6CB-8C45-4D31-AD62-2EBA9D250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8930"/>
          <a:stretch/>
        </p:blipFill>
        <p:spPr>
          <a:xfrm>
            <a:off x="1090239" y="1160181"/>
            <a:ext cx="10501200" cy="53794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81F4EE-E173-42B8-9988-F5ADB463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769407"/>
          </a:xfrm>
        </p:spPr>
        <p:txBody>
          <a:bodyPr/>
          <a:lstStyle/>
          <a:p>
            <a:r>
              <a:rPr lang="zh-TW" altLang="en-US" dirty="0"/>
              <a:t>商品管理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="" xmlns:a16="http://schemas.microsoft.com/office/drawing/2014/main" id="{D3BFC9C6-A142-4F6F-8CD4-D8256B8FB945}"/>
              </a:ext>
            </a:extLst>
          </p:cNvPr>
          <p:cNvSpPr/>
          <p:nvPr/>
        </p:nvSpPr>
        <p:spPr>
          <a:xfrm>
            <a:off x="1090239" y="2677886"/>
            <a:ext cx="738561" cy="223934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DF071BD7-5367-4D85-B95A-C6634D24E474}"/>
              </a:ext>
            </a:extLst>
          </p:cNvPr>
          <p:cNvGrpSpPr/>
          <p:nvPr/>
        </p:nvGrpSpPr>
        <p:grpSpPr>
          <a:xfrm>
            <a:off x="3181739" y="2901820"/>
            <a:ext cx="4164562" cy="1838131"/>
            <a:chOff x="3181739" y="2901820"/>
            <a:chExt cx="4164562" cy="1838131"/>
          </a:xfrm>
        </p:grpSpPr>
        <p:sp>
          <p:nvSpPr>
            <p:cNvPr id="6" name="語音泡泡: 圓角矩形 5">
              <a:extLst>
                <a:ext uri="{FF2B5EF4-FFF2-40B4-BE49-F238E27FC236}">
                  <a16:creationId xmlns="" xmlns:a16="http://schemas.microsoft.com/office/drawing/2014/main" id="{F38F0672-803B-49AC-A8D3-8A48A3703831}"/>
                </a:ext>
              </a:extLst>
            </p:cNvPr>
            <p:cNvSpPr/>
            <p:nvPr/>
          </p:nvSpPr>
          <p:spPr>
            <a:xfrm>
              <a:off x="3181739" y="3228392"/>
              <a:ext cx="2537926" cy="1511559"/>
            </a:xfrm>
            <a:prstGeom prst="wedgeRoundRectCallout">
              <a:avLst>
                <a:gd name="adj1" fmla="val 57476"/>
                <a:gd name="adj2" fmla="val -54167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="" xmlns:a16="http://schemas.microsoft.com/office/drawing/2014/main" id="{63B064DA-1C3B-4085-A6F9-EE4CCAC0C2D3}"/>
                </a:ext>
              </a:extLst>
            </p:cNvPr>
            <p:cNvSpPr txBox="1"/>
            <p:nvPr/>
          </p:nvSpPr>
          <p:spPr>
            <a:xfrm>
              <a:off x="5844072" y="2901820"/>
              <a:ext cx="1502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條件式查詢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DE8B694A-4388-43C2-BB08-30D91BF6AACC}"/>
              </a:ext>
            </a:extLst>
          </p:cNvPr>
          <p:cNvGrpSpPr/>
          <p:nvPr/>
        </p:nvGrpSpPr>
        <p:grpSpPr>
          <a:xfrm>
            <a:off x="9734937" y="3154913"/>
            <a:ext cx="1779039" cy="1039197"/>
            <a:chOff x="9734937" y="3154913"/>
            <a:chExt cx="1779039" cy="1039197"/>
          </a:xfrm>
        </p:grpSpPr>
        <p:sp>
          <p:nvSpPr>
            <p:cNvPr id="8" name="語音泡泡: 圓角矩形 7">
              <a:extLst>
                <a:ext uri="{FF2B5EF4-FFF2-40B4-BE49-F238E27FC236}">
                  <a16:creationId xmlns="" xmlns:a16="http://schemas.microsoft.com/office/drawing/2014/main" id="{8DF024C3-871D-4023-B402-66015EC68AA6}"/>
                </a:ext>
              </a:extLst>
            </p:cNvPr>
            <p:cNvSpPr/>
            <p:nvPr/>
          </p:nvSpPr>
          <p:spPr>
            <a:xfrm>
              <a:off x="9792186" y="3769567"/>
              <a:ext cx="1721790" cy="424543"/>
            </a:xfrm>
            <a:prstGeom prst="wedgeRoundRectCallout">
              <a:avLst>
                <a:gd name="adj1" fmla="val -20934"/>
                <a:gd name="adj2" fmla="val -116058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FBC34360-5C20-4477-9F2A-4423B174789C}"/>
                </a:ext>
              </a:extLst>
            </p:cNvPr>
            <p:cNvSpPr txBox="1"/>
            <p:nvPr/>
          </p:nvSpPr>
          <p:spPr>
            <a:xfrm>
              <a:off x="9734937" y="3154913"/>
              <a:ext cx="1502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關鍵字查詢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="" xmlns:a16="http://schemas.microsoft.com/office/drawing/2014/main" id="{0FF690AA-DAF5-435A-B04C-D6ED1025F930}"/>
              </a:ext>
            </a:extLst>
          </p:cNvPr>
          <p:cNvGrpSpPr/>
          <p:nvPr/>
        </p:nvGrpSpPr>
        <p:grpSpPr>
          <a:xfrm>
            <a:off x="3284376" y="2308554"/>
            <a:ext cx="2248678" cy="888930"/>
            <a:chOff x="3284376" y="2308554"/>
            <a:chExt cx="2248678" cy="888930"/>
          </a:xfrm>
        </p:grpSpPr>
        <p:sp>
          <p:nvSpPr>
            <p:cNvPr id="14" name="語音泡泡: 圓角矩形 13">
              <a:extLst>
                <a:ext uri="{FF2B5EF4-FFF2-40B4-BE49-F238E27FC236}">
                  <a16:creationId xmlns="" xmlns:a16="http://schemas.microsoft.com/office/drawing/2014/main" id="{5B900C41-E4D3-4EC2-9367-3A0EE8DEFAFD}"/>
                </a:ext>
              </a:extLst>
            </p:cNvPr>
            <p:cNvSpPr/>
            <p:nvPr/>
          </p:nvSpPr>
          <p:spPr>
            <a:xfrm>
              <a:off x="3284376" y="2828152"/>
              <a:ext cx="933060" cy="369332"/>
            </a:xfrm>
            <a:prstGeom prst="wedgeRoundRectCallout">
              <a:avLst>
                <a:gd name="adj1" fmla="val 35425"/>
                <a:gd name="adj2" fmla="val -100673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="" xmlns:a16="http://schemas.microsoft.com/office/drawing/2014/main" id="{2DFF7B7C-275F-4370-B540-784B94379F2C}"/>
                </a:ext>
              </a:extLst>
            </p:cNvPr>
            <p:cNvSpPr txBox="1"/>
            <p:nvPr/>
          </p:nvSpPr>
          <p:spPr>
            <a:xfrm>
              <a:off x="4030825" y="2308554"/>
              <a:ext cx="1502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新增商品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="" xmlns:a16="http://schemas.microsoft.com/office/drawing/2014/main" id="{598C4F83-F3AC-4250-B5CD-A0F14E076A57}"/>
              </a:ext>
            </a:extLst>
          </p:cNvPr>
          <p:cNvGrpSpPr/>
          <p:nvPr/>
        </p:nvGrpSpPr>
        <p:grpSpPr>
          <a:xfrm>
            <a:off x="8853193" y="4439432"/>
            <a:ext cx="2660783" cy="1806167"/>
            <a:chOff x="8853193" y="4439432"/>
            <a:chExt cx="2660783" cy="1806167"/>
          </a:xfrm>
        </p:grpSpPr>
        <p:sp>
          <p:nvSpPr>
            <p:cNvPr id="17" name="語音泡泡: 圓角矩形 16">
              <a:extLst>
                <a:ext uri="{FF2B5EF4-FFF2-40B4-BE49-F238E27FC236}">
                  <a16:creationId xmlns="" xmlns:a16="http://schemas.microsoft.com/office/drawing/2014/main" id="{628E10E3-5E5B-40D6-9498-D9582FF8E6EA}"/>
                </a:ext>
              </a:extLst>
            </p:cNvPr>
            <p:cNvSpPr/>
            <p:nvPr/>
          </p:nvSpPr>
          <p:spPr>
            <a:xfrm>
              <a:off x="10522971" y="4439432"/>
              <a:ext cx="991005" cy="1324867"/>
            </a:xfrm>
            <a:prstGeom prst="wedgeRoundRectCallout">
              <a:avLst>
                <a:gd name="adj1" fmla="val -107555"/>
                <a:gd name="adj2" fmla="val 58489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="" xmlns:a16="http://schemas.microsoft.com/office/drawing/2014/main" id="{F818A4EC-B834-43F2-A04C-33A847C8E359}"/>
                </a:ext>
              </a:extLst>
            </p:cNvPr>
            <p:cNvSpPr txBox="1"/>
            <p:nvPr/>
          </p:nvSpPr>
          <p:spPr>
            <a:xfrm>
              <a:off x="8853193" y="5876267"/>
              <a:ext cx="1502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編輯、刪除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="" xmlns:a16="http://schemas.microsoft.com/office/drawing/2014/main" id="{82081FF0-EDA5-461C-9703-1A60C4D23495}"/>
              </a:ext>
            </a:extLst>
          </p:cNvPr>
          <p:cNvGrpSpPr/>
          <p:nvPr/>
        </p:nvGrpSpPr>
        <p:grpSpPr>
          <a:xfrm>
            <a:off x="1953206" y="3652492"/>
            <a:ext cx="1965652" cy="819597"/>
            <a:chOff x="1953206" y="3652492"/>
            <a:chExt cx="1965652" cy="819597"/>
          </a:xfrm>
        </p:grpSpPr>
        <p:sp>
          <p:nvSpPr>
            <p:cNvPr id="22" name="語音泡泡: 圓角矩形 21">
              <a:extLst>
                <a:ext uri="{FF2B5EF4-FFF2-40B4-BE49-F238E27FC236}">
                  <a16:creationId xmlns="" xmlns:a16="http://schemas.microsoft.com/office/drawing/2014/main" id="{C4368F97-DDF3-4341-9D67-681B55F2F984}"/>
                </a:ext>
              </a:extLst>
            </p:cNvPr>
            <p:cNvSpPr/>
            <p:nvPr/>
          </p:nvSpPr>
          <p:spPr>
            <a:xfrm>
              <a:off x="3181740" y="3652492"/>
              <a:ext cx="737118" cy="412392"/>
            </a:xfrm>
            <a:prstGeom prst="wedgeRoundRectCallout">
              <a:avLst>
                <a:gd name="adj1" fmla="val -84958"/>
                <a:gd name="adj2" fmla="val 66940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="" xmlns:a16="http://schemas.microsoft.com/office/drawing/2014/main" id="{B5141076-0A61-4CA2-9F52-05582C1D3F64}"/>
                </a:ext>
              </a:extLst>
            </p:cNvPr>
            <p:cNvSpPr txBox="1"/>
            <p:nvPr/>
          </p:nvSpPr>
          <p:spPr>
            <a:xfrm>
              <a:off x="1953206" y="4102757"/>
              <a:ext cx="1228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顯示筆數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="" xmlns:a16="http://schemas.microsoft.com/office/drawing/2014/main" id="{C3A45B10-F835-4DB8-A23A-21D4703C1169}"/>
              </a:ext>
            </a:extLst>
          </p:cNvPr>
          <p:cNvGrpSpPr/>
          <p:nvPr/>
        </p:nvGrpSpPr>
        <p:grpSpPr>
          <a:xfrm>
            <a:off x="10296908" y="5766562"/>
            <a:ext cx="1489264" cy="829055"/>
            <a:chOff x="10296908" y="5766562"/>
            <a:chExt cx="1489264" cy="829055"/>
          </a:xfrm>
        </p:grpSpPr>
        <p:sp>
          <p:nvSpPr>
            <p:cNvPr id="26" name="語音泡泡: 圓角矩形 25">
              <a:extLst>
                <a:ext uri="{FF2B5EF4-FFF2-40B4-BE49-F238E27FC236}">
                  <a16:creationId xmlns="" xmlns:a16="http://schemas.microsoft.com/office/drawing/2014/main" id="{1D79A835-4F33-4331-82D2-CC271207AC01}"/>
                </a:ext>
              </a:extLst>
            </p:cNvPr>
            <p:cNvSpPr/>
            <p:nvPr/>
          </p:nvSpPr>
          <p:spPr>
            <a:xfrm>
              <a:off x="10296908" y="5766562"/>
              <a:ext cx="1133091" cy="367069"/>
            </a:xfrm>
            <a:prstGeom prst="wedgeRoundRectCallout">
              <a:avLst>
                <a:gd name="adj1" fmla="val 27857"/>
                <a:gd name="adj2" fmla="val 84594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="" xmlns:a16="http://schemas.microsoft.com/office/drawing/2014/main" id="{0C445EA3-F3CD-40E3-BA65-43FB75623430}"/>
                </a:ext>
              </a:extLst>
            </p:cNvPr>
            <p:cNvSpPr txBox="1"/>
            <p:nvPr/>
          </p:nvSpPr>
          <p:spPr>
            <a:xfrm>
              <a:off x="10653081" y="6226285"/>
              <a:ext cx="113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分頁功能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50DFF038-84C9-4113-8876-42406EF21E94}"/>
              </a:ext>
            </a:extLst>
          </p:cNvPr>
          <p:cNvSpPr txBox="1"/>
          <p:nvPr/>
        </p:nvSpPr>
        <p:spPr>
          <a:xfrm>
            <a:off x="9507121" y="382385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</p:spTree>
    <p:extLst>
      <p:ext uri="{BB962C8B-B14F-4D97-AF65-F5344CB8AC3E}">
        <p14:creationId xmlns:p14="http://schemas.microsoft.com/office/powerpoint/2010/main" val="28367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81F4EE-E173-42B8-9988-F5ADB463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769407"/>
          </a:xfrm>
        </p:spPr>
        <p:txBody>
          <a:bodyPr/>
          <a:lstStyle/>
          <a:p>
            <a:r>
              <a:rPr lang="zh-TW" altLang="en-US" dirty="0"/>
              <a:t>商品管理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E3C3DAA-2293-4514-AB37-A1A72FCCD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0231" y="1160181"/>
            <a:ext cx="3485769" cy="540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C28B3D4-0451-4C4F-8EC5-4BBA7BC2F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995" y="1160181"/>
            <a:ext cx="3629609" cy="540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E3F0D62F-5418-4D12-A2A8-4BF45CDBE055}"/>
              </a:ext>
            </a:extLst>
          </p:cNvPr>
          <p:cNvSpPr txBox="1"/>
          <p:nvPr/>
        </p:nvSpPr>
        <p:spPr>
          <a:xfrm>
            <a:off x="4204018" y="1767033"/>
            <a:ext cx="67710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新增商品資料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C51AC53E-9BFD-4C49-B8C7-136EE044E75D}"/>
              </a:ext>
            </a:extLst>
          </p:cNvPr>
          <p:cNvSpPr txBox="1"/>
          <p:nvPr/>
        </p:nvSpPr>
        <p:spPr>
          <a:xfrm>
            <a:off x="9003063" y="1767032"/>
            <a:ext cx="67710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修改商品資料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DA43A5CB-9F92-4F2B-95E0-BEB29EC54399}"/>
              </a:ext>
            </a:extLst>
          </p:cNvPr>
          <p:cNvSpPr txBox="1"/>
          <p:nvPr/>
        </p:nvSpPr>
        <p:spPr>
          <a:xfrm>
            <a:off x="9507121" y="382385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</p:spTree>
    <p:extLst>
      <p:ext uri="{BB962C8B-B14F-4D97-AF65-F5344CB8AC3E}">
        <p14:creationId xmlns:p14="http://schemas.microsoft.com/office/powerpoint/2010/main" val="335197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81F4EE-E173-42B8-9988-F5ADB463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769407"/>
          </a:xfrm>
        </p:spPr>
        <p:txBody>
          <a:bodyPr/>
          <a:lstStyle/>
          <a:p>
            <a:r>
              <a:rPr lang="zh-TW" altLang="en-US" dirty="0"/>
              <a:t>商品管理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FB1046BD-64A1-4DAA-B8A1-5288538174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976" y="1160181"/>
            <a:ext cx="9563877" cy="5129134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="" xmlns:a16="http://schemas.microsoft.com/office/drawing/2014/main" id="{6F4475AE-7D79-407E-8CE2-E434725323D0}"/>
              </a:ext>
            </a:extLst>
          </p:cNvPr>
          <p:cNvSpPr/>
          <p:nvPr/>
        </p:nvSpPr>
        <p:spPr>
          <a:xfrm>
            <a:off x="4264090" y="3069771"/>
            <a:ext cx="2006081" cy="1156996"/>
          </a:xfrm>
          <a:prstGeom prst="wedgeRoundRectCallout">
            <a:avLst>
              <a:gd name="adj1" fmla="val 273121"/>
              <a:gd name="adj2" fmla="val -17339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DD1F782E-242D-489A-9F0C-1FDF397FB3EA}"/>
              </a:ext>
            </a:extLst>
          </p:cNvPr>
          <p:cNvSpPr txBox="1"/>
          <p:nvPr/>
        </p:nvSpPr>
        <p:spPr>
          <a:xfrm>
            <a:off x="9507121" y="382385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</p:spTree>
    <p:extLst>
      <p:ext uri="{BB962C8B-B14F-4D97-AF65-F5344CB8AC3E}">
        <p14:creationId xmlns:p14="http://schemas.microsoft.com/office/powerpoint/2010/main" val="294050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24724FA-86FC-4F58-A1C9-C76A8BBC84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-1" b="7983"/>
          <a:stretch/>
        </p:blipFill>
        <p:spPr>
          <a:xfrm>
            <a:off x="1090239" y="1160182"/>
            <a:ext cx="10501200" cy="54354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81F4EE-E173-42B8-9988-F5ADB463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769407"/>
          </a:xfrm>
        </p:spPr>
        <p:txBody>
          <a:bodyPr/>
          <a:lstStyle/>
          <a:p>
            <a:r>
              <a:rPr lang="zh-TW" altLang="en-US" dirty="0"/>
              <a:t>訂單管理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="" xmlns:a16="http://schemas.microsoft.com/office/drawing/2014/main" id="{D3BFC9C6-A142-4F6F-8CD4-D8256B8FB945}"/>
              </a:ext>
            </a:extLst>
          </p:cNvPr>
          <p:cNvSpPr/>
          <p:nvPr/>
        </p:nvSpPr>
        <p:spPr>
          <a:xfrm>
            <a:off x="1090239" y="2630751"/>
            <a:ext cx="738561" cy="18102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="" xmlns:a16="http://schemas.microsoft.com/office/drawing/2014/main" id="{F7A11E56-09E0-4016-9A54-FB8782FF6EE2}"/>
              </a:ext>
            </a:extLst>
          </p:cNvPr>
          <p:cNvGrpSpPr/>
          <p:nvPr/>
        </p:nvGrpSpPr>
        <p:grpSpPr>
          <a:xfrm>
            <a:off x="3181738" y="2377753"/>
            <a:ext cx="2677889" cy="553999"/>
            <a:chOff x="3181738" y="2377753"/>
            <a:chExt cx="2677889" cy="553999"/>
          </a:xfrm>
        </p:grpSpPr>
        <p:sp>
          <p:nvSpPr>
            <p:cNvPr id="6" name="語音泡泡: 圓角矩形 5">
              <a:extLst>
                <a:ext uri="{FF2B5EF4-FFF2-40B4-BE49-F238E27FC236}">
                  <a16:creationId xmlns="" xmlns:a16="http://schemas.microsoft.com/office/drawing/2014/main" id="{F38F0672-803B-49AC-A8D3-8A48A3703831}"/>
                </a:ext>
              </a:extLst>
            </p:cNvPr>
            <p:cNvSpPr/>
            <p:nvPr/>
          </p:nvSpPr>
          <p:spPr>
            <a:xfrm>
              <a:off x="3181738" y="2562419"/>
              <a:ext cx="1228532" cy="369333"/>
            </a:xfrm>
            <a:prstGeom prst="wedgeRoundRectCallout">
              <a:avLst>
                <a:gd name="adj1" fmla="val 57476"/>
                <a:gd name="adj2" fmla="val -54167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="" xmlns:a16="http://schemas.microsoft.com/office/drawing/2014/main" id="{63B064DA-1C3B-4085-A6F9-EE4CCAC0C2D3}"/>
                </a:ext>
              </a:extLst>
            </p:cNvPr>
            <p:cNvSpPr txBox="1"/>
            <p:nvPr/>
          </p:nvSpPr>
          <p:spPr>
            <a:xfrm>
              <a:off x="4444835" y="2377753"/>
              <a:ext cx="141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條件式查詢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="" xmlns:a16="http://schemas.microsoft.com/office/drawing/2014/main" id="{EB61B4B8-B8FA-4553-B2F1-C987BA141004}"/>
              </a:ext>
            </a:extLst>
          </p:cNvPr>
          <p:cNvGrpSpPr/>
          <p:nvPr/>
        </p:nvGrpSpPr>
        <p:grpSpPr>
          <a:xfrm>
            <a:off x="9829682" y="2478440"/>
            <a:ext cx="1779039" cy="822615"/>
            <a:chOff x="9829682" y="2478440"/>
            <a:chExt cx="1779039" cy="822615"/>
          </a:xfrm>
        </p:grpSpPr>
        <p:sp>
          <p:nvSpPr>
            <p:cNvPr id="8" name="語音泡泡: 圓角矩形 7">
              <a:extLst>
                <a:ext uri="{FF2B5EF4-FFF2-40B4-BE49-F238E27FC236}">
                  <a16:creationId xmlns="" xmlns:a16="http://schemas.microsoft.com/office/drawing/2014/main" id="{8DF024C3-871D-4023-B402-66015EC68AA6}"/>
                </a:ext>
              </a:extLst>
            </p:cNvPr>
            <p:cNvSpPr/>
            <p:nvPr/>
          </p:nvSpPr>
          <p:spPr>
            <a:xfrm>
              <a:off x="9886931" y="2999300"/>
              <a:ext cx="1721790" cy="301755"/>
            </a:xfrm>
            <a:prstGeom prst="wedgeRoundRectCallout">
              <a:avLst>
                <a:gd name="adj1" fmla="val -20934"/>
                <a:gd name="adj2" fmla="val -116058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FBC34360-5C20-4477-9F2A-4423B174789C}"/>
                </a:ext>
              </a:extLst>
            </p:cNvPr>
            <p:cNvSpPr txBox="1"/>
            <p:nvPr/>
          </p:nvSpPr>
          <p:spPr>
            <a:xfrm>
              <a:off x="9829682" y="2478440"/>
              <a:ext cx="1502229" cy="262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關鍵字查詢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BDEFD698-B1BA-4660-B11A-BB9F992D2D64}"/>
              </a:ext>
            </a:extLst>
          </p:cNvPr>
          <p:cNvGrpSpPr/>
          <p:nvPr/>
        </p:nvGrpSpPr>
        <p:grpSpPr>
          <a:xfrm>
            <a:off x="8871333" y="3393709"/>
            <a:ext cx="2558666" cy="2378047"/>
            <a:chOff x="8871333" y="3393709"/>
            <a:chExt cx="2558666" cy="2378047"/>
          </a:xfrm>
        </p:grpSpPr>
        <p:sp>
          <p:nvSpPr>
            <p:cNvPr id="17" name="語音泡泡: 圓角矩形 16">
              <a:extLst>
                <a:ext uri="{FF2B5EF4-FFF2-40B4-BE49-F238E27FC236}">
                  <a16:creationId xmlns="" xmlns:a16="http://schemas.microsoft.com/office/drawing/2014/main" id="{628E10E3-5E5B-40D6-9498-D9582FF8E6EA}"/>
                </a:ext>
              </a:extLst>
            </p:cNvPr>
            <p:cNvSpPr/>
            <p:nvPr/>
          </p:nvSpPr>
          <p:spPr>
            <a:xfrm>
              <a:off x="10788720" y="3393709"/>
              <a:ext cx="641279" cy="2008715"/>
            </a:xfrm>
            <a:prstGeom prst="wedgeRoundRectCallout">
              <a:avLst>
                <a:gd name="adj1" fmla="val -151205"/>
                <a:gd name="adj2" fmla="val 58024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="" xmlns:a16="http://schemas.microsoft.com/office/drawing/2014/main" id="{F818A4EC-B834-43F2-A04C-33A847C8E359}"/>
                </a:ext>
              </a:extLst>
            </p:cNvPr>
            <p:cNvSpPr txBox="1"/>
            <p:nvPr/>
          </p:nvSpPr>
          <p:spPr>
            <a:xfrm>
              <a:off x="8871333" y="5402424"/>
              <a:ext cx="1408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編輯、刪除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="" xmlns:a16="http://schemas.microsoft.com/office/drawing/2014/main" id="{82081FF0-EDA5-461C-9703-1A60C4D23495}"/>
              </a:ext>
            </a:extLst>
          </p:cNvPr>
          <p:cNvGrpSpPr/>
          <p:nvPr/>
        </p:nvGrpSpPr>
        <p:grpSpPr>
          <a:xfrm>
            <a:off x="2021014" y="2974322"/>
            <a:ext cx="2131025" cy="639344"/>
            <a:chOff x="2021014" y="2974322"/>
            <a:chExt cx="2131025" cy="639344"/>
          </a:xfrm>
        </p:grpSpPr>
        <p:sp>
          <p:nvSpPr>
            <p:cNvPr id="22" name="語音泡泡: 圓角矩形 21">
              <a:extLst>
                <a:ext uri="{FF2B5EF4-FFF2-40B4-BE49-F238E27FC236}">
                  <a16:creationId xmlns="" xmlns:a16="http://schemas.microsoft.com/office/drawing/2014/main" id="{C4368F97-DDF3-4341-9D67-681B55F2F984}"/>
                </a:ext>
              </a:extLst>
            </p:cNvPr>
            <p:cNvSpPr/>
            <p:nvPr/>
          </p:nvSpPr>
          <p:spPr>
            <a:xfrm>
              <a:off x="3289072" y="2974322"/>
              <a:ext cx="862967" cy="270012"/>
            </a:xfrm>
            <a:prstGeom prst="wedgeRoundRectCallout">
              <a:avLst>
                <a:gd name="adj1" fmla="val -84958"/>
                <a:gd name="adj2" fmla="val 66940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="" xmlns:a16="http://schemas.microsoft.com/office/drawing/2014/main" id="{B5141076-0A61-4CA2-9F52-05582C1D3F64}"/>
                </a:ext>
              </a:extLst>
            </p:cNvPr>
            <p:cNvSpPr txBox="1"/>
            <p:nvPr/>
          </p:nvSpPr>
          <p:spPr>
            <a:xfrm>
              <a:off x="2021014" y="3244334"/>
              <a:ext cx="1228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顯示筆數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="" xmlns:a16="http://schemas.microsoft.com/office/drawing/2014/main" id="{09C34406-7C2D-48F9-9482-429082F61324}"/>
              </a:ext>
            </a:extLst>
          </p:cNvPr>
          <p:cNvGrpSpPr/>
          <p:nvPr/>
        </p:nvGrpSpPr>
        <p:grpSpPr>
          <a:xfrm>
            <a:off x="10474190" y="5402425"/>
            <a:ext cx="1447621" cy="744293"/>
            <a:chOff x="10474190" y="5402425"/>
            <a:chExt cx="1447621" cy="744293"/>
          </a:xfrm>
        </p:grpSpPr>
        <p:sp>
          <p:nvSpPr>
            <p:cNvPr id="26" name="語音泡泡: 圓角矩形 25">
              <a:extLst>
                <a:ext uri="{FF2B5EF4-FFF2-40B4-BE49-F238E27FC236}">
                  <a16:creationId xmlns="" xmlns:a16="http://schemas.microsoft.com/office/drawing/2014/main" id="{1D79A835-4F33-4331-82D2-CC271207AC01}"/>
                </a:ext>
              </a:extLst>
            </p:cNvPr>
            <p:cNvSpPr/>
            <p:nvPr/>
          </p:nvSpPr>
          <p:spPr>
            <a:xfrm>
              <a:off x="10474190" y="5402425"/>
              <a:ext cx="1133091" cy="295394"/>
            </a:xfrm>
            <a:prstGeom prst="wedgeRoundRectCallout">
              <a:avLst>
                <a:gd name="adj1" fmla="val 27857"/>
                <a:gd name="adj2" fmla="val 84594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="" xmlns:a16="http://schemas.microsoft.com/office/drawing/2014/main" id="{0C445EA3-F3CD-40E3-BA65-43FB75623430}"/>
                </a:ext>
              </a:extLst>
            </p:cNvPr>
            <p:cNvSpPr txBox="1"/>
            <p:nvPr/>
          </p:nvSpPr>
          <p:spPr>
            <a:xfrm>
              <a:off x="10788720" y="5777386"/>
              <a:ext cx="113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分頁功能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="" xmlns:a16="http://schemas.microsoft.com/office/drawing/2014/main" id="{5183C568-F8AE-442E-B928-CE50EB020DBA}"/>
              </a:ext>
            </a:extLst>
          </p:cNvPr>
          <p:cNvGrpSpPr/>
          <p:nvPr/>
        </p:nvGrpSpPr>
        <p:grpSpPr>
          <a:xfrm>
            <a:off x="5891038" y="2888946"/>
            <a:ext cx="4559690" cy="1098244"/>
            <a:chOff x="5891038" y="2888946"/>
            <a:chExt cx="4559690" cy="1098244"/>
          </a:xfrm>
        </p:grpSpPr>
        <p:sp>
          <p:nvSpPr>
            <p:cNvPr id="21" name="手繪多邊形: 圖案 20">
              <a:extLst>
                <a:ext uri="{FF2B5EF4-FFF2-40B4-BE49-F238E27FC236}">
                  <a16:creationId xmlns="" xmlns:a16="http://schemas.microsoft.com/office/drawing/2014/main" id="{1D45732E-052D-4D22-A156-B24586E31DAC}"/>
                </a:ext>
              </a:extLst>
            </p:cNvPr>
            <p:cNvSpPr/>
            <p:nvPr/>
          </p:nvSpPr>
          <p:spPr>
            <a:xfrm>
              <a:off x="5891038" y="2888946"/>
              <a:ext cx="4552070" cy="860093"/>
            </a:xfrm>
            <a:custGeom>
              <a:avLst/>
              <a:gdLst>
                <a:gd name="connsiteX0" fmla="*/ 0 w 4572000"/>
                <a:gd name="connsiteY0" fmla="*/ 718735 h 718735"/>
                <a:gd name="connsiteX1" fmla="*/ 1026367 w 4572000"/>
                <a:gd name="connsiteY1" fmla="*/ 278 h 718735"/>
                <a:gd name="connsiteX2" fmla="*/ 4572000 w 4572000"/>
                <a:gd name="connsiteY2" fmla="*/ 625429 h 7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0" h="718735">
                  <a:moveTo>
                    <a:pt x="0" y="718735"/>
                  </a:moveTo>
                  <a:cubicBezTo>
                    <a:pt x="132183" y="367282"/>
                    <a:pt x="264367" y="15829"/>
                    <a:pt x="1026367" y="278"/>
                  </a:cubicBezTo>
                  <a:cubicBezTo>
                    <a:pt x="1788367" y="-15273"/>
                    <a:pt x="4572000" y="625429"/>
                    <a:pt x="4572000" y="62542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prstDash val="sysDash"/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="" xmlns:a16="http://schemas.microsoft.com/office/drawing/2014/main" id="{8EDFFEC9-F8A0-441B-A20A-BB3C4A27DA1E}"/>
                </a:ext>
              </a:extLst>
            </p:cNvPr>
            <p:cNvSpPr/>
            <p:nvPr/>
          </p:nvSpPr>
          <p:spPr>
            <a:xfrm flipV="1">
              <a:off x="10009657" y="3809999"/>
              <a:ext cx="441071" cy="177191"/>
            </a:xfrm>
            <a:custGeom>
              <a:avLst/>
              <a:gdLst>
                <a:gd name="connsiteX0" fmla="*/ 0 w 4572000"/>
                <a:gd name="connsiteY0" fmla="*/ 718735 h 718735"/>
                <a:gd name="connsiteX1" fmla="*/ 1026367 w 4572000"/>
                <a:gd name="connsiteY1" fmla="*/ 278 h 718735"/>
                <a:gd name="connsiteX2" fmla="*/ 4572000 w 4572000"/>
                <a:gd name="connsiteY2" fmla="*/ 625429 h 7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0" h="718735">
                  <a:moveTo>
                    <a:pt x="0" y="718735"/>
                  </a:moveTo>
                  <a:cubicBezTo>
                    <a:pt x="132183" y="367282"/>
                    <a:pt x="264367" y="15829"/>
                    <a:pt x="1026367" y="278"/>
                  </a:cubicBezTo>
                  <a:cubicBezTo>
                    <a:pt x="1788367" y="-15273"/>
                    <a:pt x="4572000" y="625429"/>
                    <a:pt x="4572000" y="62542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prstDash val="sysDash"/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="" xmlns:a16="http://schemas.microsoft.com/office/drawing/2014/main" id="{95BBA317-9AC7-48F9-A337-6DB442E49DAF}"/>
              </a:ext>
            </a:extLst>
          </p:cNvPr>
          <p:cNvGrpSpPr/>
          <p:nvPr/>
        </p:nvGrpSpPr>
        <p:grpSpPr>
          <a:xfrm>
            <a:off x="3720555" y="3567672"/>
            <a:ext cx="3701325" cy="2265199"/>
            <a:chOff x="3720555" y="3567672"/>
            <a:chExt cx="3701325" cy="2265199"/>
          </a:xfrm>
        </p:grpSpPr>
        <p:sp>
          <p:nvSpPr>
            <p:cNvPr id="36" name="語音泡泡: 圓角矩形 35">
              <a:extLst>
                <a:ext uri="{FF2B5EF4-FFF2-40B4-BE49-F238E27FC236}">
                  <a16:creationId xmlns="" xmlns:a16="http://schemas.microsoft.com/office/drawing/2014/main" id="{4C166DCD-4E1D-4996-AF5B-CF344BA3B6BC}"/>
                </a:ext>
              </a:extLst>
            </p:cNvPr>
            <p:cNvSpPr/>
            <p:nvPr/>
          </p:nvSpPr>
          <p:spPr>
            <a:xfrm>
              <a:off x="3720555" y="3567672"/>
              <a:ext cx="862967" cy="358577"/>
            </a:xfrm>
            <a:prstGeom prst="wedgeRoundRectCallout">
              <a:avLst>
                <a:gd name="adj1" fmla="val 184628"/>
                <a:gd name="adj2" fmla="val 515351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="" xmlns:a16="http://schemas.microsoft.com/office/drawing/2014/main" id="{0304BA7B-CA9A-4975-BAC2-B1878396B3AC}"/>
                </a:ext>
              </a:extLst>
            </p:cNvPr>
            <p:cNvSpPr txBox="1"/>
            <p:nvPr/>
          </p:nvSpPr>
          <p:spPr>
            <a:xfrm>
              <a:off x="5691442" y="5463539"/>
              <a:ext cx="1730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訂單詳細資料</a:t>
              </a:r>
            </a:p>
          </p:txBody>
        </p:sp>
      </p:grpSp>
      <p:pic>
        <p:nvPicPr>
          <p:cNvPr id="39" name="圖片 38">
            <a:extLst>
              <a:ext uri="{FF2B5EF4-FFF2-40B4-BE49-F238E27FC236}">
                <a16:creationId xmlns="" xmlns:a16="http://schemas.microsoft.com/office/drawing/2014/main" id="{0916D717-4D0E-4969-8A18-8E2ED2C2F8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2969" t="36825" r="32076" b="26879"/>
          <a:stretch/>
        </p:blipFill>
        <p:spPr>
          <a:xfrm>
            <a:off x="6475790" y="1160181"/>
            <a:ext cx="2877759" cy="1680858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6E7B1881-CFC6-416A-BD0A-BC52E8208BFD}"/>
              </a:ext>
            </a:extLst>
          </p:cNvPr>
          <p:cNvSpPr txBox="1"/>
          <p:nvPr/>
        </p:nvSpPr>
        <p:spPr>
          <a:xfrm>
            <a:off x="9507121" y="382385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</p:spTree>
    <p:extLst>
      <p:ext uri="{BB962C8B-B14F-4D97-AF65-F5344CB8AC3E}">
        <p14:creationId xmlns:p14="http://schemas.microsoft.com/office/powerpoint/2010/main" val="81742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95BB07C9-C7EC-432A-8C93-839A01ABF7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5698"/>
          <a:stretch/>
        </p:blipFill>
        <p:spPr>
          <a:xfrm>
            <a:off x="1106081" y="1160181"/>
            <a:ext cx="10501200" cy="55703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81F4EE-E173-42B8-9988-F5ADB463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769407"/>
          </a:xfrm>
        </p:spPr>
        <p:txBody>
          <a:bodyPr/>
          <a:lstStyle/>
          <a:p>
            <a:r>
              <a:rPr lang="zh-TW" altLang="en-US" dirty="0"/>
              <a:t>供應商管理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="" xmlns:a16="http://schemas.microsoft.com/office/drawing/2014/main" id="{D3BFC9C6-A142-4F6F-8CD4-D8256B8FB945}"/>
              </a:ext>
            </a:extLst>
          </p:cNvPr>
          <p:cNvSpPr/>
          <p:nvPr/>
        </p:nvSpPr>
        <p:spPr>
          <a:xfrm>
            <a:off x="1090239" y="2792676"/>
            <a:ext cx="738561" cy="18102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="" xmlns:a16="http://schemas.microsoft.com/office/drawing/2014/main" id="{F7A11E56-09E0-4016-9A54-FB8782FF6EE2}"/>
              </a:ext>
            </a:extLst>
          </p:cNvPr>
          <p:cNvGrpSpPr/>
          <p:nvPr/>
        </p:nvGrpSpPr>
        <p:grpSpPr>
          <a:xfrm>
            <a:off x="3242934" y="2757860"/>
            <a:ext cx="2677889" cy="553999"/>
            <a:chOff x="3181738" y="2377753"/>
            <a:chExt cx="2677889" cy="553999"/>
          </a:xfrm>
        </p:grpSpPr>
        <p:sp>
          <p:nvSpPr>
            <p:cNvPr id="6" name="語音泡泡: 圓角矩形 5">
              <a:extLst>
                <a:ext uri="{FF2B5EF4-FFF2-40B4-BE49-F238E27FC236}">
                  <a16:creationId xmlns="" xmlns:a16="http://schemas.microsoft.com/office/drawing/2014/main" id="{F38F0672-803B-49AC-A8D3-8A48A3703831}"/>
                </a:ext>
              </a:extLst>
            </p:cNvPr>
            <p:cNvSpPr/>
            <p:nvPr/>
          </p:nvSpPr>
          <p:spPr>
            <a:xfrm>
              <a:off x="3181738" y="2562419"/>
              <a:ext cx="1228532" cy="369333"/>
            </a:xfrm>
            <a:prstGeom prst="wedgeRoundRectCallout">
              <a:avLst>
                <a:gd name="adj1" fmla="val 57476"/>
                <a:gd name="adj2" fmla="val -54167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="" xmlns:a16="http://schemas.microsoft.com/office/drawing/2014/main" id="{63B064DA-1C3B-4085-A6F9-EE4CCAC0C2D3}"/>
                </a:ext>
              </a:extLst>
            </p:cNvPr>
            <p:cNvSpPr txBox="1"/>
            <p:nvPr/>
          </p:nvSpPr>
          <p:spPr>
            <a:xfrm>
              <a:off x="4444835" y="2377753"/>
              <a:ext cx="141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條件式查詢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="" xmlns:a16="http://schemas.microsoft.com/office/drawing/2014/main" id="{EB61B4B8-B8FA-4553-B2F1-C987BA141004}"/>
              </a:ext>
            </a:extLst>
          </p:cNvPr>
          <p:cNvGrpSpPr/>
          <p:nvPr/>
        </p:nvGrpSpPr>
        <p:grpSpPr>
          <a:xfrm>
            <a:off x="9739600" y="2857678"/>
            <a:ext cx="1779039" cy="822615"/>
            <a:chOff x="9829682" y="2478440"/>
            <a:chExt cx="1779039" cy="822615"/>
          </a:xfrm>
        </p:grpSpPr>
        <p:sp>
          <p:nvSpPr>
            <p:cNvPr id="8" name="語音泡泡: 圓角矩形 7">
              <a:extLst>
                <a:ext uri="{FF2B5EF4-FFF2-40B4-BE49-F238E27FC236}">
                  <a16:creationId xmlns="" xmlns:a16="http://schemas.microsoft.com/office/drawing/2014/main" id="{8DF024C3-871D-4023-B402-66015EC68AA6}"/>
                </a:ext>
              </a:extLst>
            </p:cNvPr>
            <p:cNvSpPr/>
            <p:nvPr/>
          </p:nvSpPr>
          <p:spPr>
            <a:xfrm>
              <a:off x="9886931" y="2999300"/>
              <a:ext cx="1721790" cy="301755"/>
            </a:xfrm>
            <a:prstGeom prst="wedgeRoundRectCallout">
              <a:avLst>
                <a:gd name="adj1" fmla="val -20934"/>
                <a:gd name="adj2" fmla="val -116058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FBC34360-5C20-4477-9F2A-4423B174789C}"/>
                </a:ext>
              </a:extLst>
            </p:cNvPr>
            <p:cNvSpPr txBox="1"/>
            <p:nvPr/>
          </p:nvSpPr>
          <p:spPr>
            <a:xfrm>
              <a:off x="9829682" y="2478440"/>
              <a:ext cx="1502229" cy="262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關鍵字查詢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B07B5B0-1428-4CAB-A590-200D143CB258}"/>
              </a:ext>
            </a:extLst>
          </p:cNvPr>
          <p:cNvGrpSpPr/>
          <p:nvPr/>
        </p:nvGrpSpPr>
        <p:grpSpPr>
          <a:xfrm>
            <a:off x="8317091" y="3779737"/>
            <a:ext cx="3201548" cy="2729680"/>
            <a:chOff x="8317091" y="3779737"/>
            <a:chExt cx="3201548" cy="2729680"/>
          </a:xfrm>
        </p:grpSpPr>
        <p:sp>
          <p:nvSpPr>
            <p:cNvPr id="17" name="語音泡泡: 圓角矩形 16">
              <a:extLst>
                <a:ext uri="{FF2B5EF4-FFF2-40B4-BE49-F238E27FC236}">
                  <a16:creationId xmlns="" xmlns:a16="http://schemas.microsoft.com/office/drawing/2014/main" id="{628E10E3-5E5B-40D6-9498-D9582FF8E6EA}"/>
                </a:ext>
              </a:extLst>
            </p:cNvPr>
            <p:cNvSpPr/>
            <p:nvPr/>
          </p:nvSpPr>
          <p:spPr>
            <a:xfrm>
              <a:off x="10577404" y="3779737"/>
              <a:ext cx="941235" cy="2305736"/>
            </a:xfrm>
            <a:prstGeom prst="wedgeRoundRectCallout">
              <a:avLst>
                <a:gd name="adj1" fmla="val -151205"/>
                <a:gd name="adj2" fmla="val 58024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="" xmlns:a16="http://schemas.microsoft.com/office/drawing/2014/main" id="{F818A4EC-B834-43F2-A04C-33A847C8E359}"/>
                </a:ext>
              </a:extLst>
            </p:cNvPr>
            <p:cNvSpPr txBox="1"/>
            <p:nvPr/>
          </p:nvSpPr>
          <p:spPr>
            <a:xfrm>
              <a:off x="8317091" y="6085473"/>
              <a:ext cx="2067017" cy="423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編輯、刪除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="" xmlns:a16="http://schemas.microsoft.com/office/drawing/2014/main" id="{82081FF0-EDA5-461C-9703-1A60C4D23495}"/>
              </a:ext>
            </a:extLst>
          </p:cNvPr>
          <p:cNvGrpSpPr/>
          <p:nvPr/>
        </p:nvGrpSpPr>
        <p:grpSpPr>
          <a:xfrm>
            <a:off x="1974876" y="3306009"/>
            <a:ext cx="2131025" cy="639344"/>
            <a:chOff x="2021014" y="2974322"/>
            <a:chExt cx="2131025" cy="639344"/>
          </a:xfrm>
        </p:grpSpPr>
        <p:sp>
          <p:nvSpPr>
            <p:cNvPr id="22" name="語音泡泡: 圓角矩形 21">
              <a:extLst>
                <a:ext uri="{FF2B5EF4-FFF2-40B4-BE49-F238E27FC236}">
                  <a16:creationId xmlns="" xmlns:a16="http://schemas.microsoft.com/office/drawing/2014/main" id="{C4368F97-DDF3-4341-9D67-681B55F2F984}"/>
                </a:ext>
              </a:extLst>
            </p:cNvPr>
            <p:cNvSpPr/>
            <p:nvPr/>
          </p:nvSpPr>
          <p:spPr>
            <a:xfrm>
              <a:off x="3289072" y="2974322"/>
              <a:ext cx="862967" cy="270012"/>
            </a:xfrm>
            <a:prstGeom prst="wedgeRoundRectCallout">
              <a:avLst>
                <a:gd name="adj1" fmla="val -84958"/>
                <a:gd name="adj2" fmla="val 66940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="" xmlns:a16="http://schemas.microsoft.com/office/drawing/2014/main" id="{B5141076-0A61-4CA2-9F52-05582C1D3F64}"/>
                </a:ext>
              </a:extLst>
            </p:cNvPr>
            <p:cNvSpPr txBox="1"/>
            <p:nvPr/>
          </p:nvSpPr>
          <p:spPr>
            <a:xfrm>
              <a:off x="2021014" y="3244334"/>
              <a:ext cx="1228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顯示筆數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="" xmlns:a16="http://schemas.microsoft.com/office/drawing/2014/main" id="{09C34406-7C2D-48F9-9482-429082F61324}"/>
              </a:ext>
            </a:extLst>
          </p:cNvPr>
          <p:cNvGrpSpPr/>
          <p:nvPr/>
        </p:nvGrpSpPr>
        <p:grpSpPr>
          <a:xfrm>
            <a:off x="10385548" y="6115406"/>
            <a:ext cx="1447621" cy="744293"/>
            <a:chOff x="10474190" y="5402425"/>
            <a:chExt cx="1447621" cy="744293"/>
          </a:xfrm>
        </p:grpSpPr>
        <p:sp>
          <p:nvSpPr>
            <p:cNvPr id="26" name="語音泡泡: 圓角矩形 25">
              <a:extLst>
                <a:ext uri="{FF2B5EF4-FFF2-40B4-BE49-F238E27FC236}">
                  <a16:creationId xmlns="" xmlns:a16="http://schemas.microsoft.com/office/drawing/2014/main" id="{1D79A835-4F33-4331-82D2-CC271207AC01}"/>
                </a:ext>
              </a:extLst>
            </p:cNvPr>
            <p:cNvSpPr/>
            <p:nvPr/>
          </p:nvSpPr>
          <p:spPr>
            <a:xfrm>
              <a:off x="10474190" y="5402425"/>
              <a:ext cx="1133091" cy="295394"/>
            </a:xfrm>
            <a:prstGeom prst="wedgeRoundRectCallout">
              <a:avLst>
                <a:gd name="adj1" fmla="val 27857"/>
                <a:gd name="adj2" fmla="val 84594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="" xmlns:a16="http://schemas.microsoft.com/office/drawing/2014/main" id="{0C445EA3-F3CD-40E3-BA65-43FB75623430}"/>
                </a:ext>
              </a:extLst>
            </p:cNvPr>
            <p:cNvSpPr txBox="1"/>
            <p:nvPr/>
          </p:nvSpPr>
          <p:spPr>
            <a:xfrm>
              <a:off x="10788720" y="5777386"/>
              <a:ext cx="113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分頁功能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="" xmlns:a16="http://schemas.microsoft.com/office/drawing/2014/main" id="{1DABF840-E327-4C13-BCA5-EA920C924B3B}"/>
              </a:ext>
            </a:extLst>
          </p:cNvPr>
          <p:cNvGrpSpPr/>
          <p:nvPr/>
        </p:nvGrpSpPr>
        <p:grpSpPr>
          <a:xfrm>
            <a:off x="3242934" y="2200274"/>
            <a:ext cx="2248678" cy="682915"/>
            <a:chOff x="3284376" y="2308554"/>
            <a:chExt cx="2248678" cy="888930"/>
          </a:xfrm>
        </p:grpSpPr>
        <p:sp>
          <p:nvSpPr>
            <p:cNvPr id="30" name="語音泡泡: 圓角矩形 29">
              <a:extLst>
                <a:ext uri="{FF2B5EF4-FFF2-40B4-BE49-F238E27FC236}">
                  <a16:creationId xmlns="" xmlns:a16="http://schemas.microsoft.com/office/drawing/2014/main" id="{533924B8-C9AA-46F5-BF23-89D9447BA8DB}"/>
                </a:ext>
              </a:extLst>
            </p:cNvPr>
            <p:cNvSpPr/>
            <p:nvPr/>
          </p:nvSpPr>
          <p:spPr>
            <a:xfrm>
              <a:off x="3284376" y="2828152"/>
              <a:ext cx="933060" cy="369332"/>
            </a:xfrm>
            <a:prstGeom prst="wedgeRoundRectCallout">
              <a:avLst>
                <a:gd name="adj1" fmla="val 35425"/>
                <a:gd name="adj2" fmla="val -100673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="" xmlns:a16="http://schemas.microsoft.com/office/drawing/2014/main" id="{603DDB85-58A3-4F79-9BD4-79419DF2A09D}"/>
                </a:ext>
              </a:extLst>
            </p:cNvPr>
            <p:cNvSpPr txBox="1"/>
            <p:nvPr/>
          </p:nvSpPr>
          <p:spPr>
            <a:xfrm>
              <a:off x="4030825" y="2308554"/>
              <a:ext cx="1502229" cy="480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新增供應商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787144E2-3889-4D2D-BA12-BCBEF8CDC584}"/>
              </a:ext>
            </a:extLst>
          </p:cNvPr>
          <p:cNvSpPr txBox="1"/>
          <p:nvPr/>
        </p:nvSpPr>
        <p:spPr>
          <a:xfrm>
            <a:off x="9507121" y="382385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</p:spTree>
    <p:extLst>
      <p:ext uri="{BB962C8B-B14F-4D97-AF65-F5344CB8AC3E}">
        <p14:creationId xmlns:p14="http://schemas.microsoft.com/office/powerpoint/2010/main" val="32164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C81C999-1066-4B03-8A3A-E17E27DB36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081" y="1160181"/>
            <a:ext cx="10501200" cy="55217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81F4EE-E173-42B8-9988-F5ADB463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769407"/>
          </a:xfrm>
        </p:spPr>
        <p:txBody>
          <a:bodyPr/>
          <a:lstStyle/>
          <a:p>
            <a:r>
              <a:rPr lang="zh-TW" altLang="en-US" dirty="0"/>
              <a:t>商品類別管理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="" xmlns:a16="http://schemas.microsoft.com/office/drawing/2014/main" id="{D3BFC9C6-A142-4F6F-8CD4-D8256B8FB945}"/>
              </a:ext>
            </a:extLst>
          </p:cNvPr>
          <p:cNvSpPr/>
          <p:nvPr/>
        </p:nvSpPr>
        <p:spPr>
          <a:xfrm>
            <a:off x="1090239" y="2932638"/>
            <a:ext cx="738561" cy="18102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10A9F8AB-35CB-4331-89F5-1C28EA994773}"/>
              </a:ext>
            </a:extLst>
          </p:cNvPr>
          <p:cNvGrpSpPr/>
          <p:nvPr/>
        </p:nvGrpSpPr>
        <p:grpSpPr>
          <a:xfrm>
            <a:off x="9462790" y="3001023"/>
            <a:ext cx="2055849" cy="1904352"/>
            <a:chOff x="9462790" y="3001023"/>
            <a:chExt cx="2055849" cy="1904352"/>
          </a:xfrm>
        </p:grpSpPr>
        <p:sp>
          <p:nvSpPr>
            <p:cNvPr id="17" name="語音泡泡: 圓角矩形 16">
              <a:extLst>
                <a:ext uri="{FF2B5EF4-FFF2-40B4-BE49-F238E27FC236}">
                  <a16:creationId xmlns="" xmlns:a16="http://schemas.microsoft.com/office/drawing/2014/main" id="{628E10E3-5E5B-40D6-9498-D9582FF8E6EA}"/>
                </a:ext>
              </a:extLst>
            </p:cNvPr>
            <p:cNvSpPr/>
            <p:nvPr/>
          </p:nvSpPr>
          <p:spPr>
            <a:xfrm>
              <a:off x="10914232" y="3001023"/>
              <a:ext cx="604407" cy="1608589"/>
            </a:xfrm>
            <a:prstGeom prst="wedgeRoundRectCallout">
              <a:avLst>
                <a:gd name="adj1" fmla="val -118111"/>
                <a:gd name="adj2" fmla="val 52695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="" xmlns:a16="http://schemas.microsoft.com/office/drawing/2014/main" id="{F818A4EC-B834-43F2-A04C-33A847C8E359}"/>
                </a:ext>
              </a:extLst>
            </p:cNvPr>
            <p:cNvSpPr txBox="1"/>
            <p:nvPr/>
          </p:nvSpPr>
          <p:spPr>
            <a:xfrm>
              <a:off x="9462790" y="4609612"/>
              <a:ext cx="1327319" cy="295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編輯、刪除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="" xmlns:a16="http://schemas.microsoft.com/office/drawing/2014/main" id="{8EBD392B-D7E6-4E1E-87BD-12F6F2F7A166}"/>
              </a:ext>
            </a:extLst>
          </p:cNvPr>
          <p:cNvGrpSpPr/>
          <p:nvPr/>
        </p:nvGrpSpPr>
        <p:grpSpPr>
          <a:xfrm>
            <a:off x="3175613" y="4624745"/>
            <a:ext cx="1100311" cy="838791"/>
            <a:chOff x="3175613" y="4624745"/>
            <a:chExt cx="1100311" cy="838791"/>
          </a:xfrm>
        </p:grpSpPr>
        <p:sp>
          <p:nvSpPr>
            <p:cNvPr id="26" name="語音泡泡: 圓角矩形 25">
              <a:extLst>
                <a:ext uri="{FF2B5EF4-FFF2-40B4-BE49-F238E27FC236}">
                  <a16:creationId xmlns="" xmlns:a16="http://schemas.microsoft.com/office/drawing/2014/main" id="{1D79A835-4F33-4331-82D2-CC271207AC01}"/>
                </a:ext>
              </a:extLst>
            </p:cNvPr>
            <p:cNvSpPr/>
            <p:nvPr/>
          </p:nvSpPr>
          <p:spPr>
            <a:xfrm>
              <a:off x="3271509" y="4624745"/>
              <a:ext cx="824086" cy="295394"/>
            </a:xfrm>
            <a:prstGeom prst="wedgeRoundRectCallout">
              <a:avLst>
                <a:gd name="adj1" fmla="val -11441"/>
                <a:gd name="adj2" fmla="val 113615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="" xmlns:a16="http://schemas.microsoft.com/office/drawing/2014/main" id="{0C445EA3-F3CD-40E3-BA65-43FB75623430}"/>
                </a:ext>
              </a:extLst>
            </p:cNvPr>
            <p:cNvSpPr txBox="1"/>
            <p:nvPr/>
          </p:nvSpPr>
          <p:spPr>
            <a:xfrm>
              <a:off x="3175613" y="5094204"/>
              <a:ext cx="110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分頁功能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7AF7DC6F-9A2D-4624-BBDF-B1DB7AB8AADA}"/>
              </a:ext>
            </a:extLst>
          </p:cNvPr>
          <p:cNvGrpSpPr/>
          <p:nvPr/>
        </p:nvGrpSpPr>
        <p:grpSpPr>
          <a:xfrm>
            <a:off x="9462791" y="2229998"/>
            <a:ext cx="2055848" cy="655721"/>
            <a:chOff x="9462791" y="2229998"/>
            <a:chExt cx="2055848" cy="655721"/>
          </a:xfrm>
        </p:grpSpPr>
        <p:sp>
          <p:nvSpPr>
            <p:cNvPr id="30" name="語音泡泡: 圓角矩形 29">
              <a:extLst>
                <a:ext uri="{FF2B5EF4-FFF2-40B4-BE49-F238E27FC236}">
                  <a16:creationId xmlns="" xmlns:a16="http://schemas.microsoft.com/office/drawing/2014/main" id="{533924B8-C9AA-46F5-BF23-89D9447BA8DB}"/>
                </a:ext>
              </a:extLst>
            </p:cNvPr>
            <p:cNvSpPr/>
            <p:nvPr/>
          </p:nvSpPr>
          <p:spPr>
            <a:xfrm>
              <a:off x="11085919" y="2679903"/>
              <a:ext cx="432720" cy="205816"/>
            </a:xfrm>
            <a:prstGeom prst="wedgeRoundRectCallout">
              <a:avLst>
                <a:gd name="adj1" fmla="val -94445"/>
                <a:gd name="adj2" fmla="val -123909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="" xmlns:a16="http://schemas.microsoft.com/office/drawing/2014/main" id="{603DDB85-58A3-4F79-9BD4-79419DF2A09D}"/>
                </a:ext>
              </a:extLst>
            </p:cNvPr>
            <p:cNvSpPr txBox="1"/>
            <p:nvPr/>
          </p:nvSpPr>
          <p:spPr>
            <a:xfrm>
              <a:off x="9462791" y="2229998"/>
              <a:ext cx="1672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新增商品類別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="" xmlns:a16="http://schemas.microsoft.com/office/drawing/2014/main" id="{A01B530A-F30B-4AB7-A007-418BE6FA3927}"/>
              </a:ext>
            </a:extLst>
          </p:cNvPr>
          <p:cNvGrpSpPr/>
          <p:nvPr/>
        </p:nvGrpSpPr>
        <p:grpSpPr>
          <a:xfrm>
            <a:off x="4291766" y="4624745"/>
            <a:ext cx="1228532" cy="838791"/>
            <a:chOff x="3175613" y="4624745"/>
            <a:chExt cx="1100311" cy="838791"/>
          </a:xfrm>
        </p:grpSpPr>
        <p:sp>
          <p:nvSpPr>
            <p:cNvPr id="31" name="語音泡泡: 圓角矩形 30">
              <a:extLst>
                <a:ext uri="{FF2B5EF4-FFF2-40B4-BE49-F238E27FC236}">
                  <a16:creationId xmlns="" xmlns:a16="http://schemas.microsoft.com/office/drawing/2014/main" id="{40713AF1-25F1-4D23-B28C-05C977AF0439}"/>
                </a:ext>
              </a:extLst>
            </p:cNvPr>
            <p:cNvSpPr/>
            <p:nvPr/>
          </p:nvSpPr>
          <p:spPr>
            <a:xfrm>
              <a:off x="3271509" y="4624745"/>
              <a:ext cx="824086" cy="295394"/>
            </a:xfrm>
            <a:prstGeom prst="wedgeRoundRectCallout">
              <a:avLst>
                <a:gd name="adj1" fmla="val -11441"/>
                <a:gd name="adj2" fmla="val 113615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="" xmlns:a16="http://schemas.microsoft.com/office/drawing/2014/main" id="{05B5BF90-6AA9-4858-8D13-2DF07461E14A}"/>
                </a:ext>
              </a:extLst>
            </p:cNvPr>
            <p:cNvSpPr txBox="1"/>
            <p:nvPr/>
          </p:nvSpPr>
          <p:spPr>
            <a:xfrm>
              <a:off x="3175613" y="5094204"/>
              <a:ext cx="110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顯示筆數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E9F60BE6-C106-4A54-9B4E-192337A7EB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8148" y="2032638"/>
            <a:ext cx="1286722" cy="180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D4E97752-7F8B-449D-BA6F-5A5EE52B3C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3271" y="4920139"/>
            <a:ext cx="1294291" cy="1764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28BCFD34-E485-4289-94AD-4CBF8143B9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4456" y="4920139"/>
            <a:ext cx="1539551" cy="104503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3A6DD675-1419-4A4F-998E-49B24E1CA456}"/>
              </a:ext>
            </a:extLst>
          </p:cNvPr>
          <p:cNvSpPr txBox="1"/>
          <p:nvPr/>
        </p:nvSpPr>
        <p:spPr>
          <a:xfrm>
            <a:off x="9507121" y="382385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</p:spTree>
    <p:extLst>
      <p:ext uri="{BB962C8B-B14F-4D97-AF65-F5344CB8AC3E}">
        <p14:creationId xmlns:p14="http://schemas.microsoft.com/office/powerpoint/2010/main" val="34392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24CF059-92F3-4AFF-909A-472F828A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網站功能</a:t>
            </a:r>
            <a:r>
              <a:rPr lang="en-US" altLang="zh-TW" dirty="0"/>
              <a:t>-</a:t>
            </a:r>
            <a:r>
              <a:rPr lang="zh-TW" altLang="en-US" dirty="0"/>
              <a:t>寵物資料管理與協尋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="" xmlns:a16="http://schemas.microsoft.com/office/drawing/2014/main" id="{9FE90B7A-E994-47DB-AFAA-367AD778F9E9}"/>
              </a:ext>
            </a:extLst>
          </p:cNvPr>
          <p:cNvGrpSpPr/>
          <p:nvPr/>
        </p:nvGrpSpPr>
        <p:grpSpPr>
          <a:xfrm>
            <a:off x="-767638" y="4078224"/>
            <a:ext cx="7136478" cy="2935224"/>
            <a:chOff x="4271103" y="1301750"/>
            <a:chExt cx="10179050" cy="5173865"/>
          </a:xfrm>
        </p:grpSpPr>
        <p:graphicFrame>
          <p:nvGraphicFramePr>
            <p:cNvPr id="6" name="內容版面配置區 17">
              <a:extLst>
                <a:ext uri="{FF2B5EF4-FFF2-40B4-BE49-F238E27FC236}">
                  <a16:creationId xmlns="" xmlns:a16="http://schemas.microsoft.com/office/drawing/2014/main" id="{573E9D01-5088-4563-BDE8-C8E2236B4D0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271103" y="1301750"/>
            <a:ext cx="10179050" cy="51738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文字方塊 6">
              <a:extLst>
                <a:ext uri="{FF2B5EF4-FFF2-40B4-BE49-F238E27FC236}">
                  <a16:creationId xmlns="" xmlns:a16="http://schemas.microsoft.com/office/drawing/2014/main" id="{574D41E2-D389-4401-AE37-08B8C7F09DB8}"/>
                </a:ext>
              </a:extLst>
            </p:cNvPr>
            <p:cNvSpPr txBox="1"/>
            <p:nvPr/>
          </p:nvSpPr>
          <p:spPr>
            <a:xfrm>
              <a:off x="7565483" y="4074068"/>
              <a:ext cx="1639206" cy="60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討論版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="" xmlns:a16="http://schemas.microsoft.com/office/drawing/2014/main" id="{92AAB025-F1E4-46F4-986E-5EB1716506AC}"/>
                </a:ext>
              </a:extLst>
            </p:cNvPr>
            <p:cNvSpPr txBox="1"/>
            <p:nvPr/>
          </p:nvSpPr>
          <p:spPr>
            <a:xfrm>
              <a:off x="7565482" y="2275936"/>
              <a:ext cx="2080078" cy="70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2"/>
                  </a:solidFill>
                </a:rPr>
                <a:t>寵物協尋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1565A380-14A4-4CEA-9360-25232B29F1FD}"/>
                </a:ext>
              </a:extLst>
            </p:cNvPr>
            <p:cNvSpPr txBox="1"/>
            <p:nvPr/>
          </p:nvSpPr>
          <p:spPr>
            <a:xfrm>
              <a:off x="9441543" y="2460861"/>
              <a:ext cx="2080078" cy="60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購物商城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="" xmlns:a16="http://schemas.microsoft.com/office/drawing/2014/main" id="{619CF5D6-2C08-4768-88B9-3DC7D456916C}"/>
                </a:ext>
              </a:extLst>
            </p:cNvPr>
            <p:cNvSpPr txBox="1"/>
            <p:nvPr/>
          </p:nvSpPr>
          <p:spPr>
            <a:xfrm>
              <a:off x="9747343" y="4038794"/>
              <a:ext cx="2080078" cy="60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會員資料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018A7539-FB64-494D-B7EA-F6BC153D41C9}"/>
                </a:ext>
              </a:extLst>
            </p:cNvPr>
            <p:cNvSpPr txBox="1"/>
            <p:nvPr/>
          </p:nvSpPr>
          <p:spPr>
            <a:xfrm>
              <a:off x="8605522" y="5012981"/>
              <a:ext cx="2080078" cy="60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後台管理</a:t>
              </a:r>
            </a:p>
          </p:txBody>
        </p:sp>
      </p:grpSp>
      <p:pic>
        <p:nvPicPr>
          <p:cNvPr id="12" name="內容版面配置區 3">
            <a:extLst>
              <a:ext uri="{FF2B5EF4-FFF2-40B4-BE49-F238E27FC236}">
                <a16:creationId xmlns="" xmlns:a16="http://schemas.microsoft.com/office/drawing/2014/main" id="{110DA347-F09E-4031-A43E-0E264DF2E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/>
          <a:stretch/>
        </p:blipFill>
        <p:spPr>
          <a:xfrm>
            <a:off x="1839161" y="1334729"/>
            <a:ext cx="1922880" cy="2246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334DDD8A-C9CA-471A-A62B-CEE234500242}"/>
              </a:ext>
            </a:extLst>
          </p:cNvPr>
          <p:cNvSpPr txBox="1"/>
          <p:nvPr/>
        </p:nvSpPr>
        <p:spPr>
          <a:xfrm>
            <a:off x="5630958" y="1628248"/>
            <a:ext cx="56660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0070C0"/>
                </a:solidFill>
              </a:rPr>
              <a:t>負責部分</a:t>
            </a:r>
            <a:r>
              <a:rPr lang="en-US" altLang="zh-TW" sz="3600" dirty="0">
                <a:solidFill>
                  <a:srgbClr val="0070C0"/>
                </a:solidFill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寵物</a:t>
            </a:r>
            <a:r>
              <a:rPr lang="zh-TW" altLang="en-US" sz="3600" dirty="0">
                <a:solidFill>
                  <a:srgbClr val="FF0000"/>
                </a:solidFill>
              </a:rPr>
              <a:t>資料管理</a:t>
            </a:r>
            <a:r>
              <a:rPr lang="zh-TW" altLang="en-US" sz="3600" dirty="0"/>
              <a:t>與</a:t>
            </a:r>
            <a:r>
              <a:rPr lang="zh-TW" altLang="en-US" sz="3600" dirty="0">
                <a:solidFill>
                  <a:srgbClr val="FF0000"/>
                </a:solidFill>
              </a:rPr>
              <a:t>狀態變更</a:t>
            </a:r>
            <a:r>
              <a:rPr lang="zh-TW" altLang="en-US" sz="3600" dirty="0"/>
              <a:t>。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走失與尋獲資料</a:t>
            </a:r>
            <a:r>
              <a:rPr lang="zh-TW" altLang="en-US" sz="3600" dirty="0">
                <a:solidFill>
                  <a:srgbClr val="FF0000"/>
                </a:solidFill>
              </a:rPr>
              <a:t>自動比對</a:t>
            </a:r>
            <a:r>
              <a:rPr lang="zh-TW" altLang="en-US" sz="3600" dirty="0"/>
              <a:t>與</a:t>
            </a:r>
            <a:r>
              <a:rPr lang="zh-TW" altLang="en-US" sz="3600" dirty="0">
                <a:solidFill>
                  <a:srgbClr val="FF0000"/>
                </a:solidFill>
              </a:rPr>
              <a:t>寄信通知</a:t>
            </a:r>
            <a:r>
              <a:rPr lang="zh-TW" altLang="en-US" sz="3600" dirty="0"/>
              <a:t>。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送領養</a:t>
            </a:r>
            <a:r>
              <a:rPr lang="zh-TW" altLang="en-US" sz="3600" dirty="0">
                <a:solidFill>
                  <a:srgbClr val="FF0000"/>
                </a:solidFill>
              </a:rPr>
              <a:t>媒合</a:t>
            </a:r>
            <a:r>
              <a:rPr lang="zh-TW" altLang="en-US" sz="3600" dirty="0"/>
              <a:t>。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3A6DD675-1419-4A4F-998E-49B24E1CA456}"/>
              </a:ext>
            </a:extLst>
          </p:cNvPr>
          <p:cNvSpPr txBox="1"/>
          <p:nvPr/>
        </p:nvSpPr>
        <p:spPr>
          <a:xfrm>
            <a:off x="1798979" y="3600673"/>
            <a:ext cx="208027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 smtClean="0"/>
              <a:t>:</a:t>
            </a:r>
            <a:r>
              <a:rPr lang="zh-TW" altLang="en-US" sz="2800" dirty="0" smtClean="0"/>
              <a:t>莊博淳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6552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07ED0AC4-E71C-4CBD-96C5-FD79E835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22" t="11695" r="46778" b="8875"/>
          <a:stretch/>
        </p:blipFill>
        <p:spPr>
          <a:xfrm>
            <a:off x="1340158" y="1009650"/>
            <a:ext cx="6720359" cy="55074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04A6095-8400-44FD-961A-2D0D749C9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8" y="382385"/>
            <a:ext cx="10178322" cy="769407"/>
          </a:xfrm>
        </p:spPr>
        <p:txBody>
          <a:bodyPr/>
          <a:lstStyle/>
          <a:p>
            <a:r>
              <a:rPr lang="en-US" altLang="zh-TW" dirty="0" err="1"/>
              <a:t>aJAX</a:t>
            </a:r>
            <a:r>
              <a:rPr lang="zh-TW" altLang="en-US" dirty="0"/>
              <a:t>單一頁面設計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756EF19B-0D11-48D9-BEB7-85FD5EF1C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51992" t="11685" r="18846" b="8415"/>
          <a:stretch/>
        </p:blipFill>
        <p:spPr>
          <a:xfrm>
            <a:off x="7841774" y="1000125"/>
            <a:ext cx="3739897" cy="55503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4A3AD7A-C6A8-4665-81FC-7878ECF35D8B}"/>
              </a:ext>
            </a:extLst>
          </p:cNvPr>
          <p:cNvSpPr/>
          <p:nvPr/>
        </p:nvSpPr>
        <p:spPr>
          <a:xfrm>
            <a:off x="6318250" y="1235075"/>
            <a:ext cx="735649" cy="41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內容版面配置區 3">
            <a:extLst>
              <a:ext uri="{FF2B5EF4-FFF2-40B4-BE49-F238E27FC236}">
                <a16:creationId xmlns="" xmlns:a16="http://schemas.microsoft.com/office/drawing/2014/main" id="{FDB3F4A9-15F2-4D69-B56E-81116BE48A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53193" t="39806" r="20213" b="36893"/>
          <a:stretch/>
        </p:blipFill>
        <p:spPr>
          <a:xfrm>
            <a:off x="7993060" y="2994025"/>
            <a:ext cx="3418683" cy="16224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E1574116-3E50-4F4E-A0FC-FE18349FE7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85" y="5052695"/>
            <a:ext cx="1152686" cy="9621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32A544D4-A3B6-4F4E-B9AC-19C366DB06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" t="582" r="121" b="1117"/>
          <a:stretch/>
        </p:blipFill>
        <p:spPr>
          <a:xfrm>
            <a:off x="5335586" y="1868759"/>
            <a:ext cx="1135063" cy="96454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553DFC61-4E1F-478B-9488-26045E07F7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14" y="1855267"/>
            <a:ext cx="1162212" cy="9716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C8F17430-A04D-4080-B7AD-A8990947C4E5}"/>
              </a:ext>
            </a:extLst>
          </p:cNvPr>
          <p:cNvSpPr/>
          <p:nvPr/>
        </p:nvSpPr>
        <p:spPr>
          <a:xfrm flipH="1">
            <a:off x="4080092" y="1767280"/>
            <a:ext cx="1235713" cy="1059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內容版面配置區 3">
            <a:extLst>
              <a:ext uri="{FF2B5EF4-FFF2-40B4-BE49-F238E27FC236}">
                <a16:creationId xmlns="" xmlns:a16="http://schemas.microsoft.com/office/drawing/2014/main" id="{568640F5-0F20-401A-85BB-E0679CBE171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14123" t="13274" r="44301" b="5662"/>
          <a:stretch/>
        </p:blipFill>
        <p:spPr>
          <a:xfrm>
            <a:off x="1354269" y="978300"/>
            <a:ext cx="4481833" cy="4733365"/>
          </a:xfrm>
          <a:prstGeom prst="rect">
            <a:avLst/>
          </a:prstGeom>
        </p:spPr>
      </p:pic>
      <p:pic>
        <p:nvPicPr>
          <p:cNvPr id="16" name="內容版面配置區 3">
            <a:extLst>
              <a:ext uri="{FF2B5EF4-FFF2-40B4-BE49-F238E27FC236}">
                <a16:creationId xmlns="" xmlns:a16="http://schemas.microsoft.com/office/drawing/2014/main" id="{099E073B-0A22-4CC6-8F9A-0938DA8B08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61076" t="20766" r="27348" b="59861"/>
          <a:stretch/>
        </p:blipFill>
        <p:spPr>
          <a:xfrm>
            <a:off x="9012840" y="1663433"/>
            <a:ext cx="1483456" cy="1344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B166B35-2229-42E7-A9BB-CE6D158655B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21912" t="15051" r="36691" b="3867"/>
          <a:stretch/>
        </p:blipFill>
        <p:spPr>
          <a:xfrm>
            <a:off x="1394000" y="1889396"/>
            <a:ext cx="4402372" cy="467061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6047B96-BC6F-4360-8948-D19C0C6086DC}"/>
              </a:ext>
            </a:extLst>
          </p:cNvPr>
          <p:cNvSpPr/>
          <p:nvPr/>
        </p:nvSpPr>
        <p:spPr>
          <a:xfrm>
            <a:off x="10155358" y="4965700"/>
            <a:ext cx="917657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8F65342E-D3EA-41F8-BE88-B92CEA595F6A}"/>
              </a:ext>
            </a:extLst>
          </p:cNvPr>
          <p:cNvSpPr/>
          <p:nvPr/>
        </p:nvSpPr>
        <p:spPr>
          <a:xfrm>
            <a:off x="10083526" y="3655467"/>
            <a:ext cx="816249" cy="41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="" xmlns:a16="http://schemas.microsoft.com/office/drawing/2014/main" id="{D3833365-2ABD-424C-97E1-D4233F2F35C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t="6493" r="59896" b="20747"/>
          <a:stretch/>
        </p:blipFill>
        <p:spPr>
          <a:xfrm>
            <a:off x="3935503" y="1444110"/>
            <a:ext cx="3840928" cy="377469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0DF97627-DE84-467D-8A76-C2EBB16C465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38823" t="33778" r="19633" b="9208"/>
          <a:stretch/>
        </p:blipFill>
        <p:spPr>
          <a:xfrm>
            <a:off x="3109694" y="2351030"/>
            <a:ext cx="4883366" cy="363011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9CE2F052-8369-4895-8EDA-19C5071CCA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b="79590"/>
          <a:stretch/>
        </p:blipFill>
        <p:spPr>
          <a:xfrm>
            <a:off x="7680815" y="3022806"/>
            <a:ext cx="3859132" cy="855446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3A6DD675-1419-4A4F-998E-49B24E1CA456}"/>
              </a:ext>
            </a:extLst>
          </p:cNvPr>
          <p:cNvSpPr txBox="1"/>
          <p:nvPr/>
        </p:nvSpPr>
        <p:spPr>
          <a:xfrm>
            <a:off x="9197306" y="406211"/>
            <a:ext cx="208027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 smtClean="0"/>
              <a:t>:</a:t>
            </a:r>
            <a:r>
              <a:rPr lang="zh-TW" altLang="en-US" sz="2800" dirty="0" smtClean="0"/>
              <a:t>莊博淳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46589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5 0.0044 L -0.097 0.2266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7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7FBC885-8418-489D-A575-A3C836CD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0691"/>
            <a:ext cx="10178322" cy="769407"/>
          </a:xfrm>
        </p:spPr>
        <p:txBody>
          <a:bodyPr/>
          <a:lstStyle/>
          <a:p>
            <a:r>
              <a:rPr lang="zh-TW" altLang="en-US" dirty="0"/>
              <a:t>組員介紹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5276D53B-BC73-416A-9540-D5978AE4C126}"/>
              </a:ext>
            </a:extLst>
          </p:cNvPr>
          <p:cNvSpPr txBox="1"/>
          <p:nvPr/>
        </p:nvSpPr>
        <p:spPr>
          <a:xfrm>
            <a:off x="1251678" y="2878661"/>
            <a:ext cx="1896458" cy="3877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/>
          </a:p>
          <a:p>
            <a:pPr algn="ctr"/>
            <a:r>
              <a:rPr lang="zh-TW" altLang="en-US" b="1" dirty="0"/>
              <a:t>組長</a:t>
            </a:r>
            <a:endParaRPr lang="en-US" altLang="zh-TW" b="1" dirty="0"/>
          </a:p>
          <a:p>
            <a:pPr algn="ctr"/>
            <a:r>
              <a:rPr lang="zh-TW" altLang="en-US" dirty="0"/>
              <a:t>吳建德</a:t>
            </a:r>
            <a:endParaRPr lang="en-US" altLang="zh-TW" dirty="0"/>
          </a:p>
          <a:p>
            <a:pPr algn="ctr"/>
            <a:endParaRPr lang="en-US" altLang="zh-TW" sz="800" dirty="0"/>
          </a:p>
          <a:p>
            <a:pPr algn="ctr"/>
            <a:r>
              <a:rPr lang="zh-TW" altLang="en-US" b="1" dirty="0"/>
              <a:t>負責功能</a:t>
            </a:r>
            <a:endParaRPr lang="en-US" altLang="zh-TW" b="1" dirty="0"/>
          </a:p>
          <a:p>
            <a:pPr algn="ctr"/>
            <a:endParaRPr lang="en-US" altLang="zh-TW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錯誤處理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Excel/</a:t>
            </a:r>
            <a:r>
              <a:rPr lang="zh-TW" altLang="en-US" dirty="0"/>
              <a:t>圖表匯出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文案撰寫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線上圖表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PetCoin</a:t>
            </a:r>
            <a:r>
              <a:rPr lang="zh-TW" altLang="en-US" dirty="0"/>
              <a:t>管理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專案整合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資料庫建置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PPT</a:t>
            </a:r>
            <a:r>
              <a:rPr lang="zh-TW" altLang="en-US" dirty="0"/>
              <a:t>製作</a:t>
            </a:r>
            <a:endParaRPr lang="en-US" altLang="zh-TW" sz="800" dirty="0"/>
          </a:p>
        </p:txBody>
      </p:sp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EE2E6EE3-2BD9-47C0-BCE8-61C1E0FC7978}"/>
              </a:ext>
            </a:extLst>
          </p:cNvPr>
          <p:cNvSpPr txBox="1"/>
          <p:nvPr/>
        </p:nvSpPr>
        <p:spPr>
          <a:xfrm>
            <a:off x="3405067" y="2878663"/>
            <a:ext cx="1927505" cy="2954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/>
          </a:p>
          <a:p>
            <a:pPr algn="ctr"/>
            <a:r>
              <a:rPr lang="zh-TW" altLang="en-US" b="1" dirty="0"/>
              <a:t>技術長</a:t>
            </a:r>
            <a:endParaRPr lang="en-US" altLang="zh-TW" b="1" dirty="0"/>
          </a:p>
          <a:p>
            <a:pPr algn="ctr"/>
            <a:r>
              <a:rPr lang="zh-TW" altLang="en-US" dirty="0"/>
              <a:t>蔣承宇</a:t>
            </a:r>
            <a:endParaRPr lang="en-US" altLang="zh-TW" dirty="0"/>
          </a:p>
          <a:p>
            <a:endParaRPr lang="en-US" altLang="zh-TW" sz="800" dirty="0"/>
          </a:p>
          <a:p>
            <a:pPr algn="ctr"/>
            <a:r>
              <a:rPr lang="zh-TW" altLang="en-US" b="1" dirty="0"/>
              <a:t>負責功能</a:t>
            </a:r>
            <a:endParaRPr lang="en-US" altLang="zh-TW" b="1" dirty="0"/>
          </a:p>
          <a:p>
            <a:pPr algn="ctr"/>
            <a:endParaRPr lang="en-US" altLang="zh-TW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資料庫整合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專題整合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討論區製作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統計圖表製作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會員管理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商品進貨管理</a:t>
            </a:r>
            <a:endParaRPr lang="en-US" altLang="zh-TW" dirty="0"/>
          </a:p>
        </p:txBody>
      </p:sp>
      <p:sp>
        <p:nvSpPr>
          <p:cNvPr id="43" name="文字方塊 42">
            <a:extLst>
              <a:ext uri="{FF2B5EF4-FFF2-40B4-BE49-F238E27FC236}">
                <a16:creationId xmlns="" xmlns:a16="http://schemas.microsoft.com/office/drawing/2014/main" id="{B3E17CC6-C385-4AC9-979F-8E0F698DF9FC}"/>
              </a:ext>
            </a:extLst>
          </p:cNvPr>
          <p:cNvSpPr txBox="1"/>
          <p:nvPr/>
        </p:nvSpPr>
        <p:spPr>
          <a:xfrm>
            <a:off x="5572514" y="2880471"/>
            <a:ext cx="1896458" cy="2954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/>
          </a:p>
          <a:p>
            <a:pPr algn="ctr"/>
            <a:r>
              <a:rPr lang="zh-TW" altLang="en-US" b="1" dirty="0"/>
              <a:t>組員</a:t>
            </a:r>
            <a:endParaRPr lang="en-US" altLang="zh-TW" b="1" dirty="0"/>
          </a:p>
          <a:p>
            <a:pPr algn="ctr"/>
            <a:r>
              <a:rPr lang="zh-TW" altLang="en-US" dirty="0"/>
              <a:t>莊博淳</a:t>
            </a:r>
            <a:endParaRPr lang="en-US" altLang="zh-TW" dirty="0"/>
          </a:p>
          <a:p>
            <a:endParaRPr lang="en-US" altLang="zh-TW" sz="800" dirty="0"/>
          </a:p>
          <a:p>
            <a:pPr algn="ctr"/>
            <a:r>
              <a:rPr lang="zh-TW" altLang="en-US" b="1" dirty="0"/>
              <a:t>負責功能</a:t>
            </a:r>
            <a:endParaRPr lang="en-US" altLang="zh-TW" b="1" dirty="0"/>
          </a:p>
          <a:p>
            <a:pPr algn="ctr"/>
            <a:endParaRPr lang="en-US" altLang="zh-TW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資料比對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非同步寄信功能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寵物狀態管理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送領養管理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單一頁面開發</a:t>
            </a:r>
            <a:endParaRPr lang="en-US" altLang="zh-TW" dirty="0"/>
          </a:p>
        </p:txBody>
      </p:sp>
      <p:sp>
        <p:nvSpPr>
          <p:cNvPr id="44" name="文字方塊 43">
            <a:extLst>
              <a:ext uri="{FF2B5EF4-FFF2-40B4-BE49-F238E27FC236}">
                <a16:creationId xmlns="" xmlns:a16="http://schemas.microsoft.com/office/drawing/2014/main" id="{B7487D23-00D8-49B0-BFCA-CA677E0FAF83}"/>
              </a:ext>
            </a:extLst>
          </p:cNvPr>
          <p:cNvSpPr txBox="1"/>
          <p:nvPr/>
        </p:nvSpPr>
        <p:spPr>
          <a:xfrm>
            <a:off x="7711848" y="2878661"/>
            <a:ext cx="1896458" cy="32316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/>
          </a:p>
          <a:p>
            <a:pPr algn="ctr"/>
            <a:r>
              <a:rPr lang="zh-TW" altLang="en-US" b="1" dirty="0"/>
              <a:t>組員</a:t>
            </a:r>
            <a:endParaRPr lang="en-US" altLang="zh-TW" b="1" dirty="0"/>
          </a:p>
          <a:p>
            <a:pPr algn="ctr"/>
            <a:r>
              <a:rPr lang="zh-TW" altLang="en-US" dirty="0"/>
              <a:t>陳恭</a:t>
            </a:r>
            <a:r>
              <a:rPr lang="zh-TW" altLang="zh-TW" dirty="0"/>
              <a:t>梓</a:t>
            </a:r>
            <a:endParaRPr lang="en-US" altLang="zh-TW" dirty="0"/>
          </a:p>
          <a:p>
            <a:endParaRPr lang="en-US" altLang="zh-TW" sz="800" dirty="0"/>
          </a:p>
          <a:p>
            <a:pPr algn="ctr"/>
            <a:r>
              <a:rPr lang="zh-TW" altLang="en-US" b="1" dirty="0"/>
              <a:t>負責功能</a:t>
            </a:r>
            <a:endParaRPr lang="en-US" altLang="zh-TW" b="1" dirty="0"/>
          </a:p>
          <a:p>
            <a:pPr algn="ctr"/>
            <a:endParaRPr lang="en-US" altLang="zh-TW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商城設計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購物車功能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結帳功能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訂單管理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PetCoin</a:t>
            </a:r>
            <a:r>
              <a:rPr lang="zh-TW" altLang="en-US" dirty="0"/>
              <a:t>折抵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PPT</a:t>
            </a:r>
            <a:r>
              <a:rPr lang="zh-TW" altLang="en-US" dirty="0"/>
              <a:t>製作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5" name="文字方塊 44">
            <a:extLst>
              <a:ext uri="{FF2B5EF4-FFF2-40B4-BE49-F238E27FC236}">
                <a16:creationId xmlns="" xmlns:a16="http://schemas.microsoft.com/office/drawing/2014/main" id="{0DF116F4-D99F-4A79-8353-B0FB2EFBA109}"/>
              </a:ext>
            </a:extLst>
          </p:cNvPr>
          <p:cNvSpPr txBox="1"/>
          <p:nvPr/>
        </p:nvSpPr>
        <p:spPr>
          <a:xfrm>
            <a:off x="9865236" y="2878661"/>
            <a:ext cx="1896458" cy="32008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/>
          </a:p>
          <a:p>
            <a:pPr algn="ctr"/>
            <a:r>
              <a:rPr lang="zh-TW" altLang="en-US" b="1" dirty="0"/>
              <a:t>組員</a:t>
            </a:r>
            <a:endParaRPr lang="en-US" altLang="zh-TW" b="1" dirty="0"/>
          </a:p>
          <a:p>
            <a:pPr algn="ctr"/>
            <a:r>
              <a:rPr lang="zh-TW" altLang="en-US" dirty="0"/>
              <a:t>江明軒</a:t>
            </a:r>
            <a:endParaRPr lang="en-US" altLang="zh-TW" dirty="0"/>
          </a:p>
          <a:p>
            <a:endParaRPr lang="en-US" altLang="zh-TW" sz="800" dirty="0"/>
          </a:p>
          <a:p>
            <a:pPr algn="ctr"/>
            <a:r>
              <a:rPr lang="zh-TW" altLang="en-US" b="1" dirty="0"/>
              <a:t>負責功能</a:t>
            </a:r>
            <a:endParaRPr lang="en-US" altLang="zh-TW" b="1" dirty="0"/>
          </a:p>
          <a:p>
            <a:pPr algn="ctr"/>
            <a:endParaRPr lang="en-US" altLang="zh-TW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會員註冊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登入系統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忘記密碼處理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商品管理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訂單管理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供應商管理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7" name="圖片 46">
            <a:extLst>
              <a:ext uri="{FF2B5EF4-FFF2-40B4-BE49-F238E27FC236}">
                <a16:creationId xmlns="" xmlns:a16="http://schemas.microsoft.com/office/drawing/2014/main" id="{BC976E41-9484-4693-9881-6D2B7360F4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07"/>
          <a:stretch/>
        </p:blipFill>
        <p:spPr>
          <a:xfrm>
            <a:off x="1251642" y="748293"/>
            <a:ext cx="1896498" cy="2006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9B8D980-67FF-4BD3-AF84-65A2E440FA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1257" r="9149"/>
          <a:stretch/>
        </p:blipFill>
        <p:spPr>
          <a:xfrm>
            <a:off x="3405066" y="748293"/>
            <a:ext cx="1927505" cy="2006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9186D9B8-DEAB-4480-9F4B-DD4C0BE2A2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/>
          <a:stretch/>
        </p:blipFill>
        <p:spPr>
          <a:xfrm>
            <a:off x="5571081" y="748293"/>
            <a:ext cx="1896459" cy="2006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6F3B10C5-5D55-47B0-AAD8-AA32278648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9"/>
          <a:stretch/>
        </p:blipFill>
        <p:spPr>
          <a:xfrm>
            <a:off x="9865236" y="748293"/>
            <a:ext cx="1896458" cy="2006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2BF47007-FC9C-4CA2-B07A-093F2AAD75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 r="4604"/>
          <a:stretch/>
        </p:blipFill>
        <p:spPr>
          <a:xfrm>
            <a:off x="7725374" y="748293"/>
            <a:ext cx="1859452" cy="20061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371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700CC78-42F7-4285-9A53-B4A29F49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比對層級與公告欄顯示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EDAF1A4E-3D1B-46C4-A1D0-D67BB0848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0149" t="13861" r="48189" b="8599"/>
          <a:stretch/>
        </p:blipFill>
        <p:spPr>
          <a:xfrm>
            <a:off x="1484760" y="1327523"/>
            <a:ext cx="3451412" cy="457835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FDBEF719-46A6-439B-B6ED-C4C38F3DD0D2}"/>
              </a:ext>
            </a:extLst>
          </p:cNvPr>
          <p:cNvGrpSpPr/>
          <p:nvPr/>
        </p:nvGrpSpPr>
        <p:grpSpPr>
          <a:xfrm>
            <a:off x="8485533" y="1399241"/>
            <a:ext cx="1891554" cy="4373282"/>
            <a:chOff x="8770861" y="1346573"/>
            <a:chExt cx="1891554" cy="4373282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CC6D462E-1D8A-4416-8E7E-A91009FFC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50001" t="33778" r="34485"/>
            <a:stretch/>
          </p:blipFill>
          <p:spPr>
            <a:xfrm>
              <a:off x="8770861" y="1346573"/>
              <a:ext cx="1891554" cy="437328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38E73AC4-F577-43F2-B981-DC0BCB19EE52}"/>
                </a:ext>
              </a:extLst>
            </p:cNvPr>
            <p:cNvSpPr/>
            <p:nvPr/>
          </p:nvSpPr>
          <p:spPr>
            <a:xfrm>
              <a:off x="8770861" y="1346573"/>
              <a:ext cx="1891554" cy="22393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="" xmlns:a16="http://schemas.microsoft.com/office/drawing/2014/main" id="{A0BFB83E-708A-4A03-94EC-9B852857BCC8}"/>
              </a:ext>
            </a:extLst>
          </p:cNvPr>
          <p:cNvGrpSpPr/>
          <p:nvPr/>
        </p:nvGrpSpPr>
        <p:grpSpPr>
          <a:xfrm>
            <a:off x="5896935" y="1327523"/>
            <a:ext cx="1932047" cy="4516718"/>
            <a:chOff x="6300346" y="1346573"/>
            <a:chExt cx="1932047" cy="4516718"/>
          </a:xfrm>
        </p:grpSpPr>
        <p:pic>
          <p:nvPicPr>
            <p:cNvPr id="9" name="圖片 8">
              <a:extLst>
                <a:ext uri="{FF2B5EF4-FFF2-40B4-BE49-F238E27FC236}">
                  <a16:creationId xmlns="" xmlns:a16="http://schemas.microsoft.com/office/drawing/2014/main" id="{52B86CA4-C412-45EE-ABA0-270F8365B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18530" t="6495" r="60000"/>
            <a:stretch/>
          </p:blipFill>
          <p:spPr>
            <a:xfrm>
              <a:off x="6300346" y="1346573"/>
              <a:ext cx="1914707" cy="4516718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66FBAFF4-5C79-4DB3-AB43-B49F93B64060}"/>
                </a:ext>
              </a:extLst>
            </p:cNvPr>
            <p:cNvSpPr/>
            <p:nvPr/>
          </p:nvSpPr>
          <p:spPr>
            <a:xfrm>
              <a:off x="6340839" y="3437964"/>
              <a:ext cx="1891554" cy="242532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F86789D1-8C63-4838-88FD-69A9DBCA965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6532" y="1430057"/>
            <a:ext cx="5778683" cy="43732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29DA9D3-76F1-458F-9A6A-78FE41E3DEB9}"/>
              </a:ext>
            </a:extLst>
          </p:cNvPr>
          <p:cNvSpPr/>
          <p:nvPr/>
        </p:nvSpPr>
        <p:spPr>
          <a:xfrm>
            <a:off x="1714501" y="3200400"/>
            <a:ext cx="1066800" cy="94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9ABD8C8B-4238-42F6-B20C-DB95F8067910}"/>
              </a:ext>
            </a:extLst>
          </p:cNvPr>
          <p:cNvSpPr/>
          <p:nvPr/>
        </p:nvSpPr>
        <p:spPr>
          <a:xfrm>
            <a:off x="1714501" y="4553136"/>
            <a:ext cx="1066800" cy="941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3A6DD675-1419-4A4F-998E-49B24E1CA456}"/>
              </a:ext>
            </a:extLst>
          </p:cNvPr>
          <p:cNvSpPr txBox="1"/>
          <p:nvPr/>
        </p:nvSpPr>
        <p:spPr>
          <a:xfrm>
            <a:off x="9197306" y="406211"/>
            <a:ext cx="208027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 smtClean="0"/>
              <a:t>:</a:t>
            </a:r>
            <a:r>
              <a:rPr lang="zh-TW" altLang="en-US" sz="2800" dirty="0" smtClean="0"/>
              <a:t>莊博淳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15313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9F0F674-BC7C-48B0-BD96-4A25E4A7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領養申請資料與確認送養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4009DED2-7DD0-474A-B197-4D3BDD19B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53313" t="62888" r="20014" b="8599"/>
          <a:stretch/>
        </p:blipFill>
        <p:spPr>
          <a:xfrm>
            <a:off x="1132771" y="4452368"/>
            <a:ext cx="3675209" cy="2128018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="" xmlns:a16="http://schemas.microsoft.com/office/drawing/2014/main" id="{361B0E58-277D-46B7-8146-F6BE305BD565}"/>
              </a:ext>
            </a:extLst>
          </p:cNvPr>
          <p:cNvSpPr/>
          <p:nvPr/>
        </p:nvSpPr>
        <p:spPr>
          <a:xfrm>
            <a:off x="5149060" y="2038352"/>
            <a:ext cx="590285" cy="1409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D5B0CB7-F2A2-4BA7-BA25-F4123E442C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8823" t="33778" r="19633" b="9208"/>
          <a:stretch/>
        </p:blipFill>
        <p:spPr>
          <a:xfrm>
            <a:off x="6853531" y="1151792"/>
            <a:ext cx="3911600" cy="29077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592BCDF3-F2DF-44DE-9A00-97EBF45CF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50000" t="34379" r="34632" b="33993"/>
          <a:stretch/>
        </p:blipFill>
        <p:spPr>
          <a:xfrm>
            <a:off x="1480449" y="1151792"/>
            <a:ext cx="2215406" cy="2564718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="" xmlns:a16="http://schemas.microsoft.com/office/drawing/2014/main" id="{58F611B8-51C5-47E7-94BF-20364DB65A2A}"/>
              </a:ext>
            </a:extLst>
          </p:cNvPr>
          <p:cNvSpPr/>
          <p:nvPr/>
        </p:nvSpPr>
        <p:spPr>
          <a:xfrm rot="5400000">
            <a:off x="2421048" y="3751591"/>
            <a:ext cx="334208" cy="807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630FDBA-F89C-4C77-A88C-69F48F03E39A}"/>
              </a:ext>
            </a:extLst>
          </p:cNvPr>
          <p:cNvSpPr/>
          <p:nvPr/>
        </p:nvSpPr>
        <p:spPr>
          <a:xfrm>
            <a:off x="10110352" y="3743557"/>
            <a:ext cx="557170" cy="219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150FFA7D-542D-43A9-8901-B20E3C7DE9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54" y="4635664"/>
            <a:ext cx="4586953" cy="1939051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="" xmlns:a16="http://schemas.microsoft.com/office/drawing/2014/main" id="{5A6199B8-038C-477C-8C6A-7BA81557AD14}"/>
              </a:ext>
            </a:extLst>
          </p:cNvPr>
          <p:cNvSpPr/>
          <p:nvPr/>
        </p:nvSpPr>
        <p:spPr>
          <a:xfrm rot="5400000">
            <a:off x="8774086" y="4052455"/>
            <a:ext cx="304790" cy="590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199DDE1A-DB01-4EFD-A675-8646C7185076}"/>
              </a:ext>
            </a:extLst>
          </p:cNvPr>
          <p:cNvSpPr/>
          <p:nvPr/>
        </p:nvSpPr>
        <p:spPr>
          <a:xfrm>
            <a:off x="8458199" y="5153025"/>
            <a:ext cx="885825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1B488F59-75F9-4820-9AFD-5A0D315EE5A4}"/>
              </a:ext>
            </a:extLst>
          </p:cNvPr>
          <p:cNvSpPr/>
          <p:nvPr/>
        </p:nvSpPr>
        <p:spPr>
          <a:xfrm>
            <a:off x="3457575" y="4924295"/>
            <a:ext cx="904875" cy="381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3A6DD675-1419-4A4F-998E-49B24E1CA456}"/>
              </a:ext>
            </a:extLst>
          </p:cNvPr>
          <p:cNvSpPr txBox="1"/>
          <p:nvPr/>
        </p:nvSpPr>
        <p:spPr>
          <a:xfrm>
            <a:off x="9399187" y="382460"/>
            <a:ext cx="208027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 smtClean="0"/>
              <a:t>:</a:t>
            </a:r>
            <a:r>
              <a:rPr lang="zh-TW" altLang="en-US" sz="2800" dirty="0" smtClean="0"/>
              <a:t>莊博淳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70096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F5703C-3AC8-4562-9019-0F5C62BA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尋獲寵物與寄信通知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792C822D-70F5-4D78-B968-77819511B9FF}"/>
              </a:ext>
            </a:extLst>
          </p:cNvPr>
          <p:cNvGrpSpPr/>
          <p:nvPr/>
        </p:nvGrpSpPr>
        <p:grpSpPr>
          <a:xfrm>
            <a:off x="7050544" y="1506493"/>
            <a:ext cx="3562350" cy="4532357"/>
            <a:chOff x="7598664" y="1505451"/>
            <a:chExt cx="3236976" cy="5015356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2260986A-5DBC-4A1F-8BDE-C9575ECF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6" b="8227"/>
            <a:stretch/>
          </p:blipFill>
          <p:spPr>
            <a:xfrm>
              <a:off x="7598664" y="1505451"/>
              <a:ext cx="3236976" cy="501535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AB8B9C0F-9385-42F1-94FE-3017D35D2B65}"/>
                </a:ext>
              </a:extLst>
            </p:cNvPr>
            <p:cNvSpPr/>
            <p:nvPr/>
          </p:nvSpPr>
          <p:spPr>
            <a:xfrm>
              <a:off x="9793224" y="3843460"/>
              <a:ext cx="466344" cy="2896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內容版面配置區 12">
            <a:extLst>
              <a:ext uri="{FF2B5EF4-FFF2-40B4-BE49-F238E27FC236}">
                <a16:creationId xmlns="" xmlns:a16="http://schemas.microsoft.com/office/drawing/2014/main" id="{6BA13966-118F-49B8-B6D6-0C3A6D367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3329" t="12111" r="54815"/>
          <a:stretch/>
        </p:blipFill>
        <p:spPr>
          <a:xfrm>
            <a:off x="1615435" y="1506493"/>
            <a:ext cx="4116573" cy="4682147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="" xmlns:a16="http://schemas.microsoft.com/office/drawing/2014/main" id="{676A1D9F-C288-4981-A1F5-DD3CDB1B3FEF}"/>
              </a:ext>
            </a:extLst>
          </p:cNvPr>
          <p:cNvSpPr/>
          <p:nvPr/>
        </p:nvSpPr>
        <p:spPr>
          <a:xfrm>
            <a:off x="6211164" y="3236675"/>
            <a:ext cx="465861" cy="769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3A6DD675-1419-4A4F-998E-49B24E1CA456}"/>
              </a:ext>
            </a:extLst>
          </p:cNvPr>
          <p:cNvSpPr txBox="1"/>
          <p:nvPr/>
        </p:nvSpPr>
        <p:spPr>
          <a:xfrm>
            <a:off x="9197306" y="406211"/>
            <a:ext cx="208027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 smtClean="0"/>
              <a:t>:</a:t>
            </a:r>
            <a:r>
              <a:rPr lang="zh-TW" altLang="en-US" sz="2800" dirty="0" smtClean="0"/>
              <a:t>莊博淳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46491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24CF059-92F3-4AFF-909A-472F828A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網站功能</a:t>
            </a:r>
            <a:r>
              <a:rPr lang="en-US" altLang="zh-TW" dirty="0"/>
              <a:t>-</a:t>
            </a:r>
            <a:r>
              <a:rPr lang="zh-TW" altLang="en-US" dirty="0"/>
              <a:t>購物商城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="" xmlns:a16="http://schemas.microsoft.com/office/drawing/2014/main" id="{9FE90B7A-E994-47DB-AFAA-367AD778F9E9}"/>
              </a:ext>
            </a:extLst>
          </p:cNvPr>
          <p:cNvGrpSpPr/>
          <p:nvPr/>
        </p:nvGrpSpPr>
        <p:grpSpPr>
          <a:xfrm>
            <a:off x="-767638" y="4041648"/>
            <a:ext cx="7136478" cy="2935224"/>
            <a:chOff x="4271103" y="1301750"/>
            <a:chExt cx="10179050" cy="5173865"/>
          </a:xfrm>
        </p:grpSpPr>
        <p:graphicFrame>
          <p:nvGraphicFramePr>
            <p:cNvPr id="6" name="內容版面配置區 17">
              <a:extLst>
                <a:ext uri="{FF2B5EF4-FFF2-40B4-BE49-F238E27FC236}">
                  <a16:creationId xmlns="" xmlns:a16="http://schemas.microsoft.com/office/drawing/2014/main" id="{573E9D01-5088-4563-BDE8-C8E2236B4D0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0757307"/>
                </p:ext>
              </p:extLst>
            </p:nvPr>
          </p:nvGraphicFramePr>
          <p:xfrm>
            <a:off x="4271103" y="1301750"/>
            <a:ext cx="10179050" cy="51738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文字方塊 6">
              <a:extLst>
                <a:ext uri="{FF2B5EF4-FFF2-40B4-BE49-F238E27FC236}">
                  <a16:creationId xmlns="" xmlns:a16="http://schemas.microsoft.com/office/drawing/2014/main" id="{574D41E2-D389-4401-AE37-08B8C7F09DB8}"/>
                </a:ext>
              </a:extLst>
            </p:cNvPr>
            <p:cNvSpPr txBox="1"/>
            <p:nvPr/>
          </p:nvSpPr>
          <p:spPr>
            <a:xfrm>
              <a:off x="7565483" y="4074068"/>
              <a:ext cx="1639206" cy="60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討論版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="" xmlns:a16="http://schemas.microsoft.com/office/drawing/2014/main" id="{92AAB025-F1E4-46F4-986E-5EB1716506AC}"/>
                </a:ext>
              </a:extLst>
            </p:cNvPr>
            <p:cNvSpPr txBox="1"/>
            <p:nvPr/>
          </p:nvSpPr>
          <p:spPr>
            <a:xfrm>
              <a:off x="7667265" y="2355700"/>
              <a:ext cx="2080078" cy="60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寵物協尋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1565A380-14A4-4CEA-9360-25232B29F1FD}"/>
                </a:ext>
              </a:extLst>
            </p:cNvPr>
            <p:cNvSpPr txBox="1"/>
            <p:nvPr/>
          </p:nvSpPr>
          <p:spPr>
            <a:xfrm>
              <a:off x="9441541" y="2355700"/>
              <a:ext cx="2080078" cy="70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購物商城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="" xmlns:a16="http://schemas.microsoft.com/office/drawing/2014/main" id="{619CF5D6-2C08-4768-88B9-3DC7D456916C}"/>
                </a:ext>
              </a:extLst>
            </p:cNvPr>
            <p:cNvSpPr txBox="1"/>
            <p:nvPr/>
          </p:nvSpPr>
          <p:spPr>
            <a:xfrm>
              <a:off x="9594442" y="3888683"/>
              <a:ext cx="1774278" cy="70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會員資料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018A7539-FB64-494D-B7EA-F6BC153D41C9}"/>
                </a:ext>
              </a:extLst>
            </p:cNvPr>
            <p:cNvSpPr txBox="1"/>
            <p:nvPr/>
          </p:nvSpPr>
          <p:spPr>
            <a:xfrm>
              <a:off x="8605522" y="5012981"/>
              <a:ext cx="2080078" cy="60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後台管理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334DDD8A-C9CA-471A-A62B-CEE234500242}"/>
              </a:ext>
            </a:extLst>
          </p:cNvPr>
          <p:cNvSpPr txBox="1"/>
          <p:nvPr/>
        </p:nvSpPr>
        <p:spPr>
          <a:xfrm>
            <a:off x="5220070" y="1269910"/>
            <a:ext cx="566601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4">
                    <a:lumMod val="50000"/>
                  </a:schemeClr>
                </a:solidFill>
              </a:rPr>
              <a:t>負責部分：</a:t>
            </a:r>
            <a:endParaRPr lang="en-US" altLang="zh-TW" sz="3600" b="1" dirty="0">
              <a:solidFill>
                <a:schemeClr val="accent4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購物商城頁面設計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商品詳細頁面商品推薦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迷你購物車功能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商城產品分類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購物車</a:t>
            </a:r>
            <a:r>
              <a:rPr lang="en-US" altLang="zh-TW" sz="3600" dirty="0"/>
              <a:t>CRUD AJAX</a:t>
            </a:r>
            <a:r>
              <a:rPr lang="zh-TW" altLang="en-US" sz="3600" dirty="0"/>
              <a:t>傳遞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訂單結帳，資料檢查與</a:t>
            </a:r>
            <a:r>
              <a:rPr lang="en-US" altLang="zh-TW" sz="3600" dirty="0" err="1"/>
              <a:t>PetCoin</a:t>
            </a:r>
            <a:r>
              <a:rPr lang="zh-TW" altLang="en-US" sz="3600" dirty="0"/>
              <a:t>使用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會員訂單畫面設計</a:t>
            </a: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  <p:pic>
        <p:nvPicPr>
          <p:cNvPr id="17" name="內容版面配置區 16">
            <a:extLst>
              <a:ext uri="{FF2B5EF4-FFF2-40B4-BE49-F238E27FC236}">
                <a16:creationId xmlns="" xmlns:a16="http://schemas.microsoft.com/office/drawing/2014/main" id="{D2FF79BE-2B9D-430C-8E90-E3D46139A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 r="4604"/>
          <a:stretch/>
        </p:blipFill>
        <p:spPr>
          <a:xfrm>
            <a:off x="1542034" y="1084469"/>
            <a:ext cx="2182545" cy="24003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F56DCD63-1CD3-439B-86EA-B893FF7C0A10}"/>
              </a:ext>
            </a:extLst>
          </p:cNvPr>
          <p:cNvSpPr txBox="1"/>
          <p:nvPr/>
        </p:nvSpPr>
        <p:spPr>
          <a:xfrm>
            <a:off x="1643176" y="3536533"/>
            <a:ext cx="19802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陳恭梓</a:t>
            </a:r>
          </a:p>
        </p:txBody>
      </p:sp>
    </p:spTree>
    <p:extLst>
      <p:ext uri="{BB962C8B-B14F-4D97-AF65-F5344CB8AC3E}">
        <p14:creationId xmlns:p14="http://schemas.microsoft.com/office/powerpoint/2010/main" val="4448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="" xmlns:a16="http://schemas.microsoft.com/office/drawing/2014/main" id="{3A12B31C-CD4A-4EB5-BC50-42BE256D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購物商城設計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="" xmlns:a16="http://schemas.microsoft.com/office/drawing/2014/main" id="{A3F52800-4CC5-44C2-9C76-161DFA5AC891}"/>
              </a:ext>
            </a:extLst>
          </p:cNvPr>
          <p:cNvSpPr txBox="1">
            <a:spLocks/>
          </p:cNvSpPr>
          <p:nvPr/>
        </p:nvSpPr>
        <p:spPr>
          <a:xfrm>
            <a:off x="1251678" y="1166624"/>
            <a:ext cx="10178322" cy="769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200" baseline="0">
                <a:solidFill>
                  <a:schemeClr val="tx2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61236AFB-AD3A-4B78-86E5-808831133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26" y="2178424"/>
            <a:ext cx="4236481" cy="40789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5354720D-42F3-4ACC-8D13-8F71739914BC}"/>
              </a:ext>
            </a:extLst>
          </p:cNvPr>
          <p:cNvSpPr/>
          <p:nvPr/>
        </p:nvSpPr>
        <p:spPr>
          <a:xfrm>
            <a:off x="10488245" y="4805082"/>
            <a:ext cx="907300" cy="358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11" name="內容版面配置區 18">
            <a:extLst>
              <a:ext uri="{FF2B5EF4-FFF2-40B4-BE49-F238E27FC236}">
                <a16:creationId xmlns="" xmlns:a16="http://schemas.microsoft.com/office/drawing/2014/main" id="{8106963E-4F56-4151-A63B-8C4D5FDE3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7" y="1429697"/>
            <a:ext cx="6396947" cy="48276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0701D290-5D33-4213-B081-F509572CA718}"/>
              </a:ext>
            </a:extLst>
          </p:cNvPr>
          <p:cNvSpPr/>
          <p:nvPr/>
        </p:nvSpPr>
        <p:spPr>
          <a:xfrm>
            <a:off x="1153179" y="2447366"/>
            <a:ext cx="1685365" cy="3809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E18E4602-2B3C-439C-AD34-DE6BB9E01F7E}"/>
              </a:ext>
            </a:extLst>
          </p:cNvPr>
          <p:cNvSpPr txBox="1"/>
          <p:nvPr/>
        </p:nvSpPr>
        <p:spPr>
          <a:xfrm>
            <a:off x="9415286" y="407087"/>
            <a:ext cx="19802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陳恭梓</a:t>
            </a:r>
          </a:p>
        </p:txBody>
      </p:sp>
    </p:spTree>
    <p:extLst>
      <p:ext uri="{BB962C8B-B14F-4D97-AF65-F5344CB8AC3E}">
        <p14:creationId xmlns:p14="http://schemas.microsoft.com/office/powerpoint/2010/main" val="437881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BDD1EF8-B102-4B00-8680-6B3DE54B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商品詳細頁面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A1251BD0-E710-4A39-946B-4EF11AD52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85388" y="1151792"/>
            <a:ext cx="9651051" cy="5227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5DF15617-D4E9-4EC1-AF01-168861C4F272}"/>
              </a:ext>
            </a:extLst>
          </p:cNvPr>
          <p:cNvSpPr txBox="1"/>
          <p:nvPr/>
        </p:nvSpPr>
        <p:spPr>
          <a:xfrm>
            <a:off x="9415286" y="407087"/>
            <a:ext cx="19802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陳恭梓</a:t>
            </a:r>
          </a:p>
        </p:txBody>
      </p:sp>
    </p:spTree>
    <p:extLst>
      <p:ext uri="{BB962C8B-B14F-4D97-AF65-F5344CB8AC3E}">
        <p14:creationId xmlns:p14="http://schemas.microsoft.com/office/powerpoint/2010/main" val="4215501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25F5D08-1AAA-4A45-AA90-32DA1D6B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迷你購物車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300F0026-C6F3-47CC-ACB5-AB3638921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85389" y="1346573"/>
            <a:ext cx="9469000" cy="512904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C9D5962B-C79D-4117-9ACB-A5580A5B6C2E}"/>
              </a:ext>
            </a:extLst>
          </p:cNvPr>
          <p:cNvSpPr txBox="1"/>
          <p:nvPr/>
        </p:nvSpPr>
        <p:spPr>
          <a:xfrm>
            <a:off x="9415286" y="407087"/>
            <a:ext cx="19802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陳恭梓</a:t>
            </a:r>
          </a:p>
        </p:txBody>
      </p:sp>
    </p:spTree>
    <p:extLst>
      <p:ext uri="{BB962C8B-B14F-4D97-AF65-F5344CB8AC3E}">
        <p14:creationId xmlns:p14="http://schemas.microsoft.com/office/powerpoint/2010/main" val="23030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5DC1B5B-884A-4C36-8569-D393D6D4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購物車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9A5230AE-9DE5-4A14-A6D9-7CF7DC864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9219" y="1151792"/>
            <a:ext cx="9943239" cy="538592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E694AF8C-0ED7-446C-93B5-4CF9AFE96997}"/>
              </a:ext>
            </a:extLst>
          </p:cNvPr>
          <p:cNvSpPr txBox="1"/>
          <p:nvPr/>
        </p:nvSpPr>
        <p:spPr>
          <a:xfrm>
            <a:off x="9415286" y="407087"/>
            <a:ext cx="19802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陳恭梓</a:t>
            </a:r>
          </a:p>
        </p:txBody>
      </p:sp>
    </p:spTree>
    <p:extLst>
      <p:ext uri="{BB962C8B-B14F-4D97-AF65-F5344CB8AC3E}">
        <p14:creationId xmlns:p14="http://schemas.microsoft.com/office/powerpoint/2010/main" val="1364080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C48ECD2-9909-4326-A426-3D5CEC49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67761"/>
            <a:ext cx="10178322" cy="769407"/>
          </a:xfrm>
        </p:spPr>
        <p:txBody>
          <a:bodyPr/>
          <a:lstStyle/>
          <a:p>
            <a:r>
              <a:rPr lang="zh-TW" altLang="en-US" dirty="0"/>
              <a:t>訂單結帳</a:t>
            </a:r>
            <a:r>
              <a:rPr lang="en-US" altLang="zh-TW" dirty="0"/>
              <a:t>/</a:t>
            </a:r>
            <a:r>
              <a:rPr lang="zh-TW" altLang="en-US" dirty="0"/>
              <a:t>通知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="" xmlns:a16="http://schemas.microsoft.com/office/drawing/2014/main" id="{2CC31C5D-79F1-4C41-97E3-D2624BE7C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30" y="1028427"/>
            <a:ext cx="6251781" cy="5659244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="" xmlns:a16="http://schemas.microsoft.com/office/drawing/2014/main" id="{8E597CC0-6A02-471D-8058-32FE5BD867DB}"/>
              </a:ext>
            </a:extLst>
          </p:cNvPr>
          <p:cNvSpPr/>
          <p:nvPr/>
        </p:nvSpPr>
        <p:spPr>
          <a:xfrm>
            <a:off x="1251678" y="3683295"/>
            <a:ext cx="1392910" cy="592870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D506D6C6-AEAF-4F0C-BE63-44B0D38650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69" y="1037168"/>
            <a:ext cx="4333524" cy="289391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8F6478FA-7019-4E74-A934-C595E5C469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82" y="4141695"/>
            <a:ext cx="4283611" cy="25459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5864DCFB-7044-4C37-91E2-8EAECF86CE7A}"/>
              </a:ext>
            </a:extLst>
          </p:cNvPr>
          <p:cNvSpPr txBox="1"/>
          <p:nvPr/>
        </p:nvSpPr>
        <p:spPr>
          <a:xfrm>
            <a:off x="9415286" y="407087"/>
            <a:ext cx="19802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陳恭梓</a:t>
            </a:r>
          </a:p>
        </p:txBody>
      </p:sp>
    </p:spTree>
    <p:extLst>
      <p:ext uri="{BB962C8B-B14F-4D97-AF65-F5344CB8AC3E}">
        <p14:creationId xmlns:p14="http://schemas.microsoft.com/office/powerpoint/2010/main" val="1584082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6CF2142-35D6-46DE-BD98-768D435C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會員訂單畫面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E1DD36F-7A2A-4611-9A29-42A22C68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60495B7-1391-4630-8643-90297F504D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678" y="1301263"/>
            <a:ext cx="10178322" cy="551325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D3E1377E-38CD-4490-A7EA-7A9421596F6C}"/>
              </a:ext>
            </a:extLst>
          </p:cNvPr>
          <p:cNvSpPr txBox="1"/>
          <p:nvPr/>
        </p:nvSpPr>
        <p:spPr>
          <a:xfrm>
            <a:off x="9415286" y="407087"/>
            <a:ext cx="19802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陳恭梓</a:t>
            </a:r>
          </a:p>
        </p:txBody>
      </p:sp>
    </p:spTree>
    <p:extLst>
      <p:ext uri="{BB962C8B-B14F-4D97-AF65-F5344CB8AC3E}">
        <p14:creationId xmlns:p14="http://schemas.microsoft.com/office/powerpoint/2010/main" val="2737607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1D56FA2-8ADC-450B-BB38-AD89CAAD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使用技術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24E23B09-103E-4ABA-89B9-4AF068D58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202" y="3180784"/>
            <a:ext cx="2955468" cy="1477734"/>
          </a:xfrm>
          <a:solidFill>
            <a:schemeClr val="bg1"/>
          </a:solidFill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0C2F16B-4E0E-441F-BD6E-96439B598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80" y="4733926"/>
            <a:ext cx="2488255" cy="19906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330DDA79-3B31-49D0-BCD9-49789D83D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29" y="2633116"/>
            <a:ext cx="1945901" cy="20912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DC066F48-C3DA-40CD-973D-EE4BAED565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91" y="1244114"/>
            <a:ext cx="1902682" cy="18053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圖片 20">
            <a:extLst>
              <a:ext uri="{FF2B5EF4-FFF2-40B4-BE49-F238E27FC236}">
                <a16:creationId xmlns="" xmlns:a16="http://schemas.microsoft.com/office/drawing/2014/main" id="{5A8D3A6F-DBC5-4B8B-9465-A1A177455E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5" t="1" r="12994" b="20388"/>
          <a:stretch/>
        </p:blipFill>
        <p:spPr>
          <a:xfrm>
            <a:off x="3718622" y="3174696"/>
            <a:ext cx="1905685" cy="133368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="" xmlns:a16="http://schemas.microsoft.com/office/drawing/2014/main" id="{85D09BCB-5031-488C-91CE-36E2A434F9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60" y="241134"/>
            <a:ext cx="2174563" cy="21745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圖片 30">
            <a:extLst>
              <a:ext uri="{FF2B5EF4-FFF2-40B4-BE49-F238E27FC236}">
                <a16:creationId xmlns="" xmlns:a16="http://schemas.microsoft.com/office/drawing/2014/main" id="{85D81E14-FC73-474D-AC95-56D359FBAA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68" y="4747865"/>
            <a:ext cx="3182979" cy="19356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圖片 32">
            <a:extLst>
              <a:ext uri="{FF2B5EF4-FFF2-40B4-BE49-F238E27FC236}">
                <a16:creationId xmlns="" xmlns:a16="http://schemas.microsoft.com/office/drawing/2014/main" id="{477E9C75-460D-4B04-BB05-1ADA637EBC2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69" b="22644"/>
          <a:stretch/>
        </p:blipFill>
        <p:spPr>
          <a:xfrm>
            <a:off x="4431923" y="4791129"/>
            <a:ext cx="3303740" cy="16844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D77FD13-5E65-426C-B5CE-8BF1786EA99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9821" r="12793" b="16918"/>
          <a:stretch/>
        </p:blipFill>
        <p:spPr>
          <a:xfrm>
            <a:off x="4151908" y="989226"/>
            <a:ext cx="2944798" cy="1589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F30B9CAD-1275-49E9-BFCD-C6157B33BA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9" y="2610838"/>
            <a:ext cx="2489154" cy="13088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4CA7DF2E-5A40-4E0F-AE12-1DA52D776DD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8" b="31081"/>
          <a:stretch/>
        </p:blipFill>
        <p:spPr>
          <a:xfrm>
            <a:off x="8576316" y="219819"/>
            <a:ext cx="2237239" cy="7694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242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FE40F65-AE34-4B17-87E6-1B947002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網站功能</a:t>
            </a:r>
            <a:r>
              <a:rPr lang="en-US" altLang="zh-TW" dirty="0"/>
              <a:t>-</a:t>
            </a:r>
            <a:r>
              <a:rPr lang="zh-TW" altLang="en-US" dirty="0"/>
              <a:t>討論版</a:t>
            </a:r>
          </a:p>
        </p:txBody>
      </p:sp>
      <p:graphicFrame>
        <p:nvGraphicFramePr>
          <p:cNvPr id="18" name="內容版面配置區 17">
            <a:extLst>
              <a:ext uri="{FF2B5EF4-FFF2-40B4-BE49-F238E27FC236}">
                <a16:creationId xmlns="" xmlns:a16="http://schemas.microsoft.com/office/drawing/2014/main" id="{4D6D4990-8092-4DD9-BE4C-42913ED19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915504"/>
              </p:ext>
            </p:extLst>
          </p:nvPr>
        </p:nvGraphicFramePr>
        <p:xfrm>
          <a:off x="920102" y="3428310"/>
          <a:ext cx="3942993" cy="304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4EE9AD58-81FB-403B-A804-46E491893DC9}"/>
              </a:ext>
            </a:extLst>
          </p:cNvPr>
          <p:cNvSpPr txBox="1"/>
          <p:nvPr/>
        </p:nvSpPr>
        <p:spPr>
          <a:xfrm>
            <a:off x="1461664" y="4996609"/>
            <a:ext cx="163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B0F0"/>
                </a:solidFill>
              </a:rPr>
              <a:t>討論版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4374C70B-0A50-4A70-9FE8-EED3D03F0381}"/>
              </a:ext>
            </a:extLst>
          </p:cNvPr>
          <p:cNvSpPr txBox="1"/>
          <p:nvPr/>
        </p:nvSpPr>
        <p:spPr>
          <a:xfrm>
            <a:off x="1766721" y="4084157"/>
            <a:ext cx="20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寵物協尋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2978C5E0-A06A-4C78-A37D-4D2915CE470F}"/>
              </a:ext>
            </a:extLst>
          </p:cNvPr>
          <p:cNvSpPr txBox="1"/>
          <p:nvPr/>
        </p:nvSpPr>
        <p:spPr>
          <a:xfrm>
            <a:off x="2868213" y="4092471"/>
            <a:ext cx="1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購物商城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4457A964-27BA-4ED9-8C3E-06B696D114CC}"/>
              </a:ext>
            </a:extLst>
          </p:cNvPr>
          <p:cNvSpPr txBox="1"/>
          <p:nvPr/>
        </p:nvSpPr>
        <p:spPr>
          <a:xfrm>
            <a:off x="3100870" y="4996609"/>
            <a:ext cx="230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會員資料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="" xmlns:a16="http://schemas.microsoft.com/office/drawing/2014/main" id="{2D6EDB31-F14D-47BF-A6E2-D2D30895CA8B}"/>
              </a:ext>
            </a:extLst>
          </p:cNvPr>
          <p:cNvSpPr txBox="1"/>
          <p:nvPr/>
        </p:nvSpPr>
        <p:spPr>
          <a:xfrm>
            <a:off x="2217159" y="5744318"/>
            <a:ext cx="20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後台管理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D526DEAD-BBE0-4854-A3C9-96DB771A8872}"/>
              </a:ext>
            </a:extLst>
          </p:cNvPr>
          <p:cNvSpPr txBox="1"/>
          <p:nvPr/>
        </p:nvSpPr>
        <p:spPr>
          <a:xfrm>
            <a:off x="6027567" y="1426401"/>
            <a:ext cx="5666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0070C0"/>
                </a:solidFill>
              </a:rPr>
              <a:t>負責部分</a:t>
            </a:r>
            <a:r>
              <a:rPr lang="en-US" altLang="zh-TW" sz="3600" dirty="0">
                <a:solidFill>
                  <a:srgbClr val="0070C0"/>
                </a:solidFill>
              </a:rPr>
              <a:t>:</a:t>
            </a:r>
            <a:endParaRPr lang="en-US" altLang="zh-TW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600" dirty="0"/>
              <a:t>資料庫整合</a:t>
            </a:r>
            <a:endParaRPr lang="en-US" altLang="zh-TW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600" dirty="0"/>
              <a:t>專題整合</a:t>
            </a:r>
            <a:endParaRPr lang="en-US" altLang="zh-TW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600" dirty="0"/>
              <a:t>討論區製作</a:t>
            </a:r>
            <a:endParaRPr lang="en-US" altLang="zh-TW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600" dirty="0"/>
              <a:t>統計圖表製作</a:t>
            </a:r>
            <a:endParaRPr lang="en-US" altLang="zh-TW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600" dirty="0"/>
              <a:t>會員管理</a:t>
            </a:r>
            <a:endParaRPr lang="en-US" altLang="zh-TW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600" dirty="0"/>
              <a:t>商品進貨管理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6AA22CC9-3019-4EFB-A7C0-AE39DD5429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1257" r="9149"/>
          <a:stretch/>
        </p:blipFill>
        <p:spPr>
          <a:xfrm>
            <a:off x="1927847" y="766695"/>
            <a:ext cx="1927505" cy="2006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8D06BEAF-6FF3-4D95-997F-55C1920A19C9}"/>
              </a:ext>
            </a:extLst>
          </p:cNvPr>
          <p:cNvSpPr txBox="1"/>
          <p:nvPr/>
        </p:nvSpPr>
        <p:spPr>
          <a:xfrm>
            <a:off x="1927847" y="2906230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</p:spTree>
    <p:extLst>
      <p:ext uri="{BB962C8B-B14F-4D97-AF65-F5344CB8AC3E}">
        <p14:creationId xmlns:p14="http://schemas.microsoft.com/office/powerpoint/2010/main" val="179109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D5A7F61-4EAA-48AE-9B66-79C630B5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寵物討論區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F5D8B4CD-8237-46F6-A574-47D1AA54A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91516" y="1268193"/>
            <a:ext cx="10238483" cy="554584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="" xmlns:a16="http://schemas.microsoft.com/office/drawing/2014/main" id="{4738D6B1-D740-42D2-BEE3-9799840B2F29}"/>
              </a:ext>
            </a:extLst>
          </p:cNvPr>
          <p:cNvSpPr/>
          <p:nvPr/>
        </p:nvSpPr>
        <p:spPr>
          <a:xfrm>
            <a:off x="3172968" y="2662518"/>
            <a:ext cx="6383408" cy="248555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FB07ED4E-395D-4681-AAC3-F91BE5F35C22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</p:spTree>
    <p:extLst>
      <p:ext uri="{BB962C8B-B14F-4D97-AF65-F5344CB8AC3E}">
        <p14:creationId xmlns:p14="http://schemas.microsoft.com/office/powerpoint/2010/main" val="9025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25CADAC-D4B0-4A66-8298-66E89902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活動總覽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9BD22185-D340-4C7B-8425-17C6F0C44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34" y="1151792"/>
            <a:ext cx="8275682" cy="5185156"/>
          </a:xfr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3CB06E02-B741-44D0-AC4A-1069863FF512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</p:spTree>
    <p:extLst>
      <p:ext uri="{BB962C8B-B14F-4D97-AF65-F5344CB8AC3E}">
        <p14:creationId xmlns:p14="http://schemas.microsoft.com/office/powerpoint/2010/main" val="9057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60CB04-E5F3-4BB0-B2BD-2E8265A1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活動詳細內容</a:t>
            </a:r>
          </a:p>
        </p:txBody>
      </p:sp>
      <p:pic>
        <p:nvPicPr>
          <p:cNvPr id="13" name="內容版面配置區 12">
            <a:extLst>
              <a:ext uri="{FF2B5EF4-FFF2-40B4-BE49-F238E27FC236}">
                <a16:creationId xmlns="" xmlns:a16="http://schemas.microsoft.com/office/drawing/2014/main" id="{E966DD35-BD3D-43CD-B32F-DC26E52E5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6" y="1598006"/>
            <a:ext cx="7157293" cy="4578350"/>
          </a:xfr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470E6541-A90A-4EAB-9DD3-44AE88B91915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  <p:sp>
        <p:nvSpPr>
          <p:cNvPr id="7" name="矩形: 圓角 5">
            <a:extLst>
              <a:ext uri="{FF2B5EF4-FFF2-40B4-BE49-F238E27FC236}">
                <a16:creationId xmlns="" xmlns:a16="http://schemas.microsoft.com/office/drawing/2014/main" id="{4738D6B1-D740-42D2-BEE3-9799840B2F29}"/>
              </a:ext>
            </a:extLst>
          </p:cNvPr>
          <p:cNvSpPr/>
          <p:nvPr/>
        </p:nvSpPr>
        <p:spPr>
          <a:xfrm>
            <a:off x="2468880" y="5469775"/>
            <a:ext cx="7099069" cy="70658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60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7BDECDE-D569-4EBB-9A26-E032120BC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寵物討論區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1B28444B-2F4D-4B6C-9886-EF73ED72B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21" y="1602404"/>
            <a:ext cx="8494786" cy="4578350"/>
          </a:xfrm>
        </p:spPr>
      </p:pic>
      <p:sp>
        <p:nvSpPr>
          <p:cNvPr id="8" name="矩形: 圓角 7">
            <a:extLst>
              <a:ext uri="{FF2B5EF4-FFF2-40B4-BE49-F238E27FC236}">
                <a16:creationId xmlns="" xmlns:a16="http://schemas.microsoft.com/office/drawing/2014/main" id="{CE9AF4AB-9FE3-41DD-A396-68EF1BEC4667}"/>
              </a:ext>
            </a:extLst>
          </p:cNvPr>
          <p:cNvSpPr/>
          <p:nvPr/>
        </p:nvSpPr>
        <p:spPr>
          <a:xfrm>
            <a:off x="2359152" y="2662518"/>
            <a:ext cx="2651760" cy="23168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8B747F10-48EE-443A-A2B9-DF9DD343DCE1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  <p:sp>
        <p:nvSpPr>
          <p:cNvPr id="7" name="矩形: 圓角 7">
            <a:extLst>
              <a:ext uri="{FF2B5EF4-FFF2-40B4-BE49-F238E27FC236}">
                <a16:creationId xmlns="" xmlns:a16="http://schemas.microsoft.com/office/drawing/2014/main" id="{CE9AF4AB-9FE3-41DD-A396-68EF1BEC4667}"/>
              </a:ext>
            </a:extLst>
          </p:cNvPr>
          <p:cNvSpPr/>
          <p:nvPr/>
        </p:nvSpPr>
        <p:spPr>
          <a:xfrm>
            <a:off x="2511550" y="5104015"/>
            <a:ext cx="954855" cy="26046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177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51" y="986473"/>
            <a:ext cx="7381622" cy="5547599"/>
          </a:xfr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A877242-F034-44FC-B198-E5C829C80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寵物討論區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="" xmlns:a16="http://schemas.microsoft.com/office/drawing/2014/main" id="{B90DBF9A-E964-41B3-841B-43A1E384C59A}"/>
              </a:ext>
            </a:extLst>
          </p:cNvPr>
          <p:cNvSpPr/>
          <p:nvPr/>
        </p:nvSpPr>
        <p:spPr>
          <a:xfrm>
            <a:off x="3177579" y="1721849"/>
            <a:ext cx="744071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="" xmlns:a16="http://schemas.microsoft.com/office/drawing/2014/main" id="{FC72937A-D616-4CE6-854E-96AB457F7F09}"/>
              </a:ext>
            </a:extLst>
          </p:cNvPr>
          <p:cNvSpPr/>
          <p:nvPr/>
        </p:nvSpPr>
        <p:spPr>
          <a:xfrm>
            <a:off x="3177579" y="3451303"/>
            <a:ext cx="1057837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86D85E83-5ADF-4BBC-AA45-A71042360185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  <p:sp>
        <p:nvSpPr>
          <p:cNvPr id="9" name="向上箭號 8"/>
          <p:cNvSpPr/>
          <p:nvPr/>
        </p:nvSpPr>
        <p:spPr>
          <a:xfrm>
            <a:off x="7061661" y="4887883"/>
            <a:ext cx="307571" cy="3158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375862" y="5361708"/>
            <a:ext cx="247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留言數會根據文章留言做及時更新</a:t>
            </a:r>
            <a:endParaRPr lang="zh-TW" altLang="en-US" dirty="0"/>
          </a:p>
        </p:txBody>
      </p:sp>
      <p:sp>
        <p:nvSpPr>
          <p:cNvPr id="11" name="矩形: 圓角 6">
            <a:extLst>
              <a:ext uri="{FF2B5EF4-FFF2-40B4-BE49-F238E27FC236}">
                <a16:creationId xmlns="" xmlns:a16="http://schemas.microsoft.com/office/drawing/2014/main" id="{B90DBF9A-E964-41B3-841B-43A1E384C59A}"/>
              </a:ext>
            </a:extLst>
          </p:cNvPr>
          <p:cNvSpPr/>
          <p:nvPr/>
        </p:nvSpPr>
        <p:spPr>
          <a:xfrm>
            <a:off x="8400743" y="2323136"/>
            <a:ext cx="744071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5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2D471CF-5F09-4277-B42E-2966DF91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寵物討論區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67437170-9353-4DAB-960C-426D65607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29" y="1597584"/>
            <a:ext cx="10176471" cy="4758391"/>
          </a:xfrm>
        </p:spPr>
      </p:pic>
      <p:sp>
        <p:nvSpPr>
          <p:cNvPr id="6" name="矩形: 圓角 5">
            <a:extLst>
              <a:ext uri="{FF2B5EF4-FFF2-40B4-BE49-F238E27FC236}">
                <a16:creationId xmlns="" xmlns:a16="http://schemas.microsoft.com/office/drawing/2014/main" id="{50A75C9D-D226-496A-8E36-AD515AA7AEDB}"/>
              </a:ext>
            </a:extLst>
          </p:cNvPr>
          <p:cNvSpPr/>
          <p:nvPr/>
        </p:nvSpPr>
        <p:spPr>
          <a:xfrm>
            <a:off x="2653551" y="2479055"/>
            <a:ext cx="2788025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="" xmlns:a16="http://schemas.microsoft.com/office/drawing/2014/main" id="{F29F016C-AD25-431D-9B82-1B5D825F7775}"/>
              </a:ext>
            </a:extLst>
          </p:cNvPr>
          <p:cNvSpPr/>
          <p:nvPr/>
        </p:nvSpPr>
        <p:spPr>
          <a:xfrm>
            <a:off x="7126940" y="2788025"/>
            <a:ext cx="1308848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="" xmlns:a16="http://schemas.microsoft.com/office/drawing/2014/main" id="{90201ADC-EDC5-43F7-BE9E-DCC18159B266}"/>
              </a:ext>
            </a:extLst>
          </p:cNvPr>
          <p:cNvSpPr/>
          <p:nvPr/>
        </p:nvSpPr>
        <p:spPr>
          <a:xfrm>
            <a:off x="6096000" y="2477330"/>
            <a:ext cx="842682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2F3B493B-FA16-4B48-A762-3BAFA1F83987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  <p:sp>
        <p:nvSpPr>
          <p:cNvPr id="10" name="矩形: 圓角 6">
            <a:extLst>
              <a:ext uri="{FF2B5EF4-FFF2-40B4-BE49-F238E27FC236}">
                <a16:creationId xmlns="" xmlns:a16="http://schemas.microsoft.com/office/drawing/2014/main" id="{F29F016C-AD25-431D-9B82-1B5D825F7775}"/>
              </a:ext>
            </a:extLst>
          </p:cNvPr>
          <p:cNvSpPr/>
          <p:nvPr/>
        </p:nvSpPr>
        <p:spPr>
          <a:xfrm>
            <a:off x="2518756" y="2788025"/>
            <a:ext cx="1080655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 5">
            <a:extLst>
              <a:ext uri="{FF2B5EF4-FFF2-40B4-BE49-F238E27FC236}">
                <a16:creationId xmlns="" xmlns:a16="http://schemas.microsoft.com/office/drawing/2014/main" id="{50A75C9D-D226-496A-8E36-AD515AA7AEDB}"/>
              </a:ext>
            </a:extLst>
          </p:cNvPr>
          <p:cNvSpPr/>
          <p:nvPr/>
        </p:nvSpPr>
        <p:spPr>
          <a:xfrm>
            <a:off x="6938681" y="5998109"/>
            <a:ext cx="1497107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8435788" y="3973483"/>
            <a:ext cx="304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在這裡你可以看到自己發布的文章並對自己的文章做編輯跟刪除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18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31E22B4-FF93-4250-9782-1CB19F93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發布文章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B8E51320-202D-4932-A742-B6D7E4A11A85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45" y="1080653"/>
            <a:ext cx="10262654" cy="5029201"/>
          </a:xfrm>
        </p:spPr>
      </p:pic>
      <p:sp>
        <p:nvSpPr>
          <p:cNvPr id="7" name="向左箭號 6"/>
          <p:cNvSpPr/>
          <p:nvPr/>
        </p:nvSpPr>
        <p:spPr>
          <a:xfrm>
            <a:off x="4098175" y="2119745"/>
            <a:ext cx="789709" cy="2327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971010" y="2051457"/>
            <a:ext cx="14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填寫標題</a:t>
            </a:r>
            <a:endParaRPr lang="zh-TW" altLang="en-US" dirty="0"/>
          </a:p>
        </p:txBody>
      </p:sp>
      <p:sp>
        <p:nvSpPr>
          <p:cNvPr id="9" name="向左箭號 8"/>
          <p:cNvSpPr/>
          <p:nvPr/>
        </p:nvSpPr>
        <p:spPr>
          <a:xfrm>
            <a:off x="4098175" y="2634149"/>
            <a:ext cx="789709" cy="2327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971009" y="2565861"/>
            <a:ext cx="173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選擇分類看板</a:t>
            </a:r>
          </a:p>
        </p:txBody>
      </p:sp>
      <p:sp>
        <p:nvSpPr>
          <p:cNvPr id="11" name="向上箭號 10"/>
          <p:cNvSpPr/>
          <p:nvPr/>
        </p:nvSpPr>
        <p:spPr>
          <a:xfrm>
            <a:off x="5403273" y="4746567"/>
            <a:ext cx="806334" cy="6483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995949" y="5519652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輸入文章內容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708370" y="1142349"/>
            <a:ext cx="4705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文章內容可更改顏色及文字大小</a:t>
            </a:r>
            <a:endParaRPr lang="en-US" altLang="zh-TW" dirty="0" smtClean="0"/>
          </a:p>
          <a:p>
            <a:r>
              <a:rPr lang="zh-TW" altLang="en-US" dirty="0" smtClean="0"/>
              <a:t>也能呈現使用者想要的文章畫面</a:t>
            </a:r>
            <a:endParaRPr lang="en-US" altLang="zh-TW" dirty="0" smtClean="0"/>
          </a:p>
          <a:p>
            <a:r>
              <a:rPr lang="zh-TW" altLang="en-US" dirty="0" smtClean="0"/>
              <a:t>並可</a:t>
            </a:r>
            <a:r>
              <a:rPr lang="zh-TW" altLang="en-US" dirty="0"/>
              <a:t>直接將</a:t>
            </a:r>
            <a:r>
              <a:rPr lang="zh-TW" altLang="en-US" dirty="0" smtClean="0"/>
              <a:t>圖片拖拉至文章內容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74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6DF3DE6-1CBB-4D91-BC80-DF69B73B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3821FBDA-24F3-4740-ADB5-5B011670A772}"/>
              </a:ext>
            </a:extLst>
          </p:cNvPr>
          <p:cNvSpPr txBox="1"/>
          <p:nvPr/>
        </p:nvSpPr>
        <p:spPr>
          <a:xfrm>
            <a:off x="9586109" y="364720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60" y="231716"/>
            <a:ext cx="8256811" cy="5800141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81" y="564586"/>
            <a:ext cx="7340388" cy="5640203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="" xmlns:a16="http://schemas.microsoft.com/office/drawing/2014/main" id="{718879ED-AB0C-4D47-99EF-C25EE56CFE07}"/>
              </a:ext>
            </a:extLst>
          </p:cNvPr>
          <p:cNvSpPr/>
          <p:nvPr/>
        </p:nvSpPr>
        <p:spPr>
          <a:xfrm>
            <a:off x="5897038" y="1970116"/>
            <a:ext cx="1202031" cy="2896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4089862" y="5827222"/>
            <a:ext cx="665018" cy="377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04" y="192143"/>
            <a:ext cx="8279475" cy="6246019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5897038" y="2061298"/>
            <a:ext cx="778082" cy="377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029325" y="772690"/>
            <a:ext cx="3355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按讚我們也有做判斷每個會員只能對該篇文章按一次讚</a:t>
            </a:r>
          </a:p>
          <a:p>
            <a:r>
              <a:rPr lang="zh-TW" altLang="en-US" dirty="0"/>
              <a:t>避免文章被重複洗讚</a:t>
            </a:r>
          </a:p>
        </p:txBody>
      </p:sp>
      <p:sp>
        <p:nvSpPr>
          <p:cNvPr id="9" name="向下箭號 8"/>
          <p:cNvSpPr/>
          <p:nvPr/>
        </p:nvSpPr>
        <p:spPr>
          <a:xfrm>
            <a:off x="6629400" y="1696020"/>
            <a:ext cx="288694" cy="334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90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 animBg="1"/>
      <p:bldP spid="7" grpId="1" animBg="1"/>
      <p:bldP spid="13" grpId="0" animBg="1"/>
      <p:bldP spid="3" grpId="0"/>
      <p:bldP spid="3" grpId="1"/>
      <p:bldP spid="9" grpId="0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10F8D7A-BF95-4F4D-AF13-4FAD86EF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文章檢舉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E972B3A4-2799-41AA-9904-CCF244A1E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24" y="1301750"/>
            <a:ext cx="8673630" cy="4578350"/>
          </a:xfr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D91FC582-3D65-4AC0-B5ED-8EB9C604EB51}"/>
              </a:ext>
            </a:extLst>
          </p:cNvPr>
          <p:cNvSpPr txBox="1"/>
          <p:nvPr/>
        </p:nvSpPr>
        <p:spPr>
          <a:xfrm>
            <a:off x="4518213" y="2761129"/>
            <a:ext cx="41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違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5D6DC4F7-BF0F-4384-A881-B7B413B274FB}"/>
              </a:ext>
            </a:extLst>
          </p:cNvPr>
          <p:cNvSpPr txBox="1"/>
          <p:nvPr/>
        </p:nvSpPr>
        <p:spPr>
          <a:xfrm>
            <a:off x="4849907" y="2761129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DFEB91DD-5173-43FE-91CC-7185DB8636E2}"/>
              </a:ext>
            </a:extLst>
          </p:cNvPr>
          <p:cNvSpPr txBox="1"/>
          <p:nvPr/>
        </p:nvSpPr>
        <p:spPr>
          <a:xfrm>
            <a:off x="5160878" y="2761129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本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1619FA1F-FFB6-4DF3-BF23-F47E641BEB43}"/>
              </a:ext>
            </a:extLst>
          </p:cNvPr>
          <p:cNvSpPr txBox="1"/>
          <p:nvPr/>
        </p:nvSpPr>
        <p:spPr>
          <a:xfrm>
            <a:off x="5507121" y="2772797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E3C869CE-5C15-498A-900E-D765DEA6E8DE}"/>
              </a:ext>
            </a:extLst>
          </p:cNvPr>
          <p:cNvSpPr txBox="1"/>
          <p:nvPr/>
        </p:nvSpPr>
        <p:spPr>
          <a:xfrm>
            <a:off x="6184467" y="2772797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6557CA35-0BB5-4938-8B76-0DAFA155A602}"/>
              </a:ext>
            </a:extLst>
          </p:cNvPr>
          <p:cNvSpPr txBox="1"/>
          <p:nvPr/>
        </p:nvSpPr>
        <p:spPr>
          <a:xfrm>
            <a:off x="5838224" y="2772797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91A2EA77-883F-413B-BFFC-D86C860AEFB2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67" y="2106720"/>
            <a:ext cx="4591691" cy="301032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7700899" y="4546803"/>
            <a:ext cx="778082" cy="377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57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520DCD6-4BDD-4271-8612-AC155984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33185"/>
            <a:ext cx="10178322" cy="769407"/>
          </a:xfrm>
        </p:spPr>
        <p:txBody>
          <a:bodyPr/>
          <a:lstStyle/>
          <a:p>
            <a:r>
              <a:rPr lang="zh-TW" altLang="en-US" dirty="0"/>
              <a:t>網站初衷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9C42568-5D90-4EEA-86CA-1F639ECD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01261"/>
            <a:ext cx="10178322" cy="49268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zh-TW" dirty="0"/>
              <a:t>近代養寵物的風氣盛行</a:t>
            </a:r>
            <a:endParaRPr lang="en-US" altLang="zh-TW" dirty="0"/>
          </a:p>
          <a:p>
            <a:pPr marL="0" indent="0" algn="ctr">
              <a:buNone/>
            </a:pPr>
            <a:r>
              <a:rPr lang="zh-TW" altLang="en-US" dirty="0"/>
              <a:t>但目前網路上沒有一個相關資訊彙整完整的平台</a:t>
            </a:r>
            <a:endParaRPr lang="en-US" altLang="zh-TW" dirty="0"/>
          </a:p>
          <a:p>
            <a:pPr marL="0" indent="0" algn="ctr">
              <a:buNone/>
            </a:pPr>
            <a:r>
              <a:rPr lang="zh-TW" altLang="en-US" dirty="0"/>
              <a:t>故想為愛寵人士架設一個獨特好用的網站</a:t>
            </a: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zh-TW" altLang="en-US" dirty="0"/>
              <a:t>不但讓越來越多寵物找回／找到溫暖的「家」</a:t>
            </a:r>
            <a:endParaRPr lang="en-US" altLang="zh-TW" dirty="0"/>
          </a:p>
          <a:p>
            <a:pPr marL="0" indent="0" algn="ctr">
              <a:buNone/>
            </a:pPr>
            <a:r>
              <a:rPr lang="zh-TW" altLang="en-US" dirty="0"/>
              <a:t>更讓許多寵友交流也有在「大家庭」的感覺</a:t>
            </a:r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="" xmlns:a16="http://schemas.microsoft.com/office/drawing/2014/main" id="{3099B062-019E-4175-B95E-E0DAFC08E94B}"/>
              </a:ext>
            </a:extLst>
          </p:cNvPr>
          <p:cNvSpPr txBox="1">
            <a:spLocks/>
          </p:cNvSpPr>
          <p:nvPr/>
        </p:nvSpPr>
        <p:spPr>
          <a:xfrm>
            <a:off x="1251678" y="3764669"/>
            <a:ext cx="10178322" cy="769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200" baseline="0">
                <a:solidFill>
                  <a:schemeClr val="tx2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「寵愛有家」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6FE278C-0D6B-4CD2-82EC-B3171A02D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96" y="3716585"/>
            <a:ext cx="817070" cy="817070"/>
          </a:xfrm>
          <a:prstGeom prst="ellipse">
            <a:avLst/>
          </a:prstGeom>
          <a:ln w="63500" cap="rnd">
            <a:solidFill>
              <a:srgbClr val="FFC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1756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02" y="974579"/>
            <a:ext cx="10240609" cy="5245058"/>
          </a:xfr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C4F6D12-5178-4C4E-932B-5D079A65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文章後台權限</a:t>
            </a:r>
            <a:r>
              <a:rPr lang="zh-TW" altLang="en-US" dirty="0"/>
              <a:t>管理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EAC6B6C-5E8C-45A9-9BE9-0970DAB1D8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24" y="2487568"/>
            <a:ext cx="5125165" cy="3486637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="" xmlns:a16="http://schemas.microsoft.com/office/drawing/2014/main" id="{CD2649B4-832C-4C26-B588-68E25598DB5A}"/>
              </a:ext>
            </a:extLst>
          </p:cNvPr>
          <p:cNvSpPr/>
          <p:nvPr/>
        </p:nvSpPr>
        <p:spPr>
          <a:xfrm>
            <a:off x="10199714" y="2879638"/>
            <a:ext cx="1057837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DA11F4B9-4371-4E5B-95EE-0F2BA5A3C233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  <p:sp>
        <p:nvSpPr>
          <p:cNvPr id="9" name="矩形: 圓角 7">
            <a:extLst>
              <a:ext uri="{FF2B5EF4-FFF2-40B4-BE49-F238E27FC236}">
                <a16:creationId xmlns="" xmlns:a16="http://schemas.microsoft.com/office/drawing/2014/main" id="{CD2649B4-832C-4C26-B588-68E25598DB5A}"/>
              </a:ext>
            </a:extLst>
          </p:cNvPr>
          <p:cNvSpPr/>
          <p:nvPr/>
        </p:nvSpPr>
        <p:spPr>
          <a:xfrm>
            <a:off x="9875353" y="2178598"/>
            <a:ext cx="1706558" cy="45512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: 圓角 7">
            <a:extLst>
              <a:ext uri="{FF2B5EF4-FFF2-40B4-BE49-F238E27FC236}">
                <a16:creationId xmlns="" xmlns:a16="http://schemas.microsoft.com/office/drawing/2014/main" id="{CD2649B4-832C-4C26-B588-68E25598DB5A}"/>
              </a:ext>
            </a:extLst>
          </p:cNvPr>
          <p:cNvSpPr/>
          <p:nvPr/>
        </p:nvSpPr>
        <p:spPr>
          <a:xfrm>
            <a:off x="3397620" y="2178598"/>
            <a:ext cx="1057837" cy="308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043349" y="1362054"/>
            <a:ext cx="325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剛剛被檢舉的文章檢舉狀態呈現紅色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8196348" y="1803507"/>
            <a:ext cx="1064029" cy="1059151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981976" y="3648074"/>
            <a:ext cx="248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該文章確實違反版規</a:t>
            </a:r>
            <a:endParaRPr lang="en-US" altLang="zh-TW" dirty="0" smtClean="0"/>
          </a:p>
          <a:p>
            <a:r>
              <a:rPr lang="zh-TW" altLang="en-US" dirty="0"/>
              <a:t>管理員可進行</a:t>
            </a:r>
            <a:r>
              <a:rPr lang="zh-TW" altLang="en-US" dirty="0" smtClean="0"/>
              <a:t>封鎖動作</a:t>
            </a:r>
            <a:endParaRPr lang="zh-TW" altLang="en-US" dirty="0"/>
          </a:p>
        </p:txBody>
      </p:sp>
      <p:sp>
        <p:nvSpPr>
          <p:cNvPr id="5" name="上彎箭號 4"/>
          <p:cNvSpPr/>
          <p:nvPr/>
        </p:nvSpPr>
        <p:spPr>
          <a:xfrm>
            <a:off x="10357157" y="3405187"/>
            <a:ext cx="477979" cy="4857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35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12" y="1002492"/>
            <a:ext cx="7365077" cy="5252474"/>
          </a:xfr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412AF67-3499-4B35-A08D-54FE57CD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寵物討論區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E19DC25C-77B7-479E-8C26-5A9B20BFF6C8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  <p:sp>
        <p:nvSpPr>
          <p:cNvPr id="4" name="向左箭號 3"/>
          <p:cNvSpPr/>
          <p:nvPr/>
        </p:nvSpPr>
        <p:spPr>
          <a:xfrm>
            <a:off x="6933854" y="3898666"/>
            <a:ext cx="798021" cy="2327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773444" y="3621184"/>
            <a:ext cx="1561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被封鎖的文章</a:t>
            </a:r>
            <a:endParaRPr lang="en-US" altLang="zh-TW" dirty="0" smtClean="0"/>
          </a:p>
          <a:p>
            <a:r>
              <a:rPr lang="zh-TW" altLang="en-US" dirty="0" smtClean="0"/>
              <a:t>標題呈現紅色表示已被封鎖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93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1E87150-927B-400A-8465-BA6D4961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寵物討論區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4DFB4F53-7696-43A0-939C-180A7E672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29" y="1534833"/>
            <a:ext cx="6813020" cy="4578350"/>
          </a:xfr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1A707691-B7F4-4EEB-912F-72C4B90E9095}"/>
              </a:ext>
            </a:extLst>
          </p:cNvPr>
          <p:cNvSpPr txBox="1"/>
          <p:nvPr/>
        </p:nvSpPr>
        <p:spPr>
          <a:xfrm>
            <a:off x="9502494" y="382385"/>
            <a:ext cx="1927505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蔣承宇</a:t>
            </a:r>
          </a:p>
        </p:txBody>
      </p:sp>
    </p:spTree>
    <p:extLst>
      <p:ext uri="{BB962C8B-B14F-4D97-AF65-F5344CB8AC3E}">
        <p14:creationId xmlns:p14="http://schemas.microsoft.com/office/powerpoint/2010/main" val="17456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24CF059-92F3-4AFF-909A-472F828A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網站功能</a:t>
            </a:r>
            <a:r>
              <a:rPr lang="en-US" altLang="zh-TW" dirty="0"/>
              <a:t>-</a:t>
            </a:r>
            <a:r>
              <a:rPr lang="zh-TW" altLang="en-US" dirty="0"/>
              <a:t>其他功能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334DDD8A-C9CA-471A-A62B-CEE234500242}"/>
              </a:ext>
            </a:extLst>
          </p:cNvPr>
          <p:cNvSpPr txBox="1"/>
          <p:nvPr/>
        </p:nvSpPr>
        <p:spPr>
          <a:xfrm>
            <a:off x="5198451" y="1151792"/>
            <a:ext cx="63172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70C0"/>
                </a:solidFill>
              </a:rPr>
              <a:t>負責部分</a:t>
            </a:r>
            <a:r>
              <a:rPr lang="en-US" altLang="zh-TW" sz="320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/>
              <a:t>錯誤處理</a:t>
            </a:r>
            <a:r>
              <a:rPr lang="en-US" altLang="zh-TW" sz="3200" dirty="0"/>
              <a:t>(log4net)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/>
              <a:t>Excel</a:t>
            </a:r>
            <a:r>
              <a:rPr lang="zh-TW" altLang="en-US" sz="3200" dirty="0"/>
              <a:t>及圖表匯出</a:t>
            </a:r>
            <a:r>
              <a:rPr lang="en-US" altLang="zh-TW" sz="3200" dirty="0"/>
              <a:t>(EPPLUS)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/>
              <a:t>線上圖表</a:t>
            </a:r>
            <a:r>
              <a:rPr lang="en-US" altLang="zh-TW" sz="3200" dirty="0"/>
              <a:t>(</a:t>
            </a:r>
            <a:r>
              <a:rPr lang="en-US" altLang="zh-TW" sz="3200" dirty="0" err="1"/>
              <a:t>Canvasjs</a:t>
            </a:r>
            <a:r>
              <a:rPr lang="en-US" altLang="zh-TW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/>
              <a:t>線上客服機器人</a:t>
            </a:r>
            <a:r>
              <a:rPr lang="en-US" altLang="zh-TW" sz="3200" dirty="0"/>
              <a:t>(Azure</a:t>
            </a:r>
            <a:r>
              <a:rPr lang="zh-TW" altLang="en-US" sz="3200" dirty="0"/>
              <a:t>認知服務</a:t>
            </a:r>
            <a:r>
              <a:rPr lang="en-US" altLang="zh-TW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 err="1"/>
              <a:t>PetCoin</a:t>
            </a:r>
            <a:r>
              <a:rPr lang="zh-TW" altLang="en-US" sz="3200" dirty="0"/>
              <a:t>管理</a:t>
            </a:r>
            <a:endParaRPr lang="en-US" altLang="zh-TW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/>
              <a:t>文案撰寫</a:t>
            </a:r>
            <a:endParaRPr lang="en-US" altLang="zh-TW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/>
              <a:t>專案整合</a:t>
            </a:r>
            <a:endParaRPr lang="en-US" altLang="zh-TW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/>
              <a:t>資料庫建置</a:t>
            </a:r>
            <a:endParaRPr lang="en-US" altLang="zh-TW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/>
              <a:t>PPT</a:t>
            </a:r>
            <a:r>
              <a:rPr lang="zh-TW" altLang="en-US" sz="3200" dirty="0"/>
              <a:t>製作</a:t>
            </a:r>
            <a:endParaRPr lang="en-US" altLang="zh-TW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AFB8013D-AB5A-468F-A6C5-65F8826AB10B}"/>
              </a:ext>
            </a:extLst>
          </p:cNvPr>
          <p:cNvSpPr txBox="1"/>
          <p:nvPr/>
        </p:nvSpPr>
        <p:spPr>
          <a:xfrm>
            <a:off x="1809750" y="3598986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BBFEF2A0-F94C-4B09-A9DB-BF96DA77A9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07"/>
          <a:stretch/>
        </p:blipFill>
        <p:spPr>
          <a:xfrm>
            <a:off x="1851753" y="1334729"/>
            <a:ext cx="1896498" cy="22394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9" name="橢圓 18">
            <a:extLst>
              <a:ext uri="{FF2B5EF4-FFF2-40B4-BE49-F238E27FC236}">
                <a16:creationId xmlns="" xmlns:a16="http://schemas.microsoft.com/office/drawing/2014/main" id="{3F39AD23-16D0-484E-824D-16A609394FE2}"/>
              </a:ext>
            </a:extLst>
          </p:cNvPr>
          <p:cNvSpPr/>
          <p:nvPr/>
        </p:nvSpPr>
        <p:spPr>
          <a:xfrm>
            <a:off x="1439460" y="4130243"/>
            <a:ext cx="2721084" cy="26465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</a:rPr>
              <a:t>其他功能</a:t>
            </a:r>
          </a:p>
        </p:txBody>
      </p:sp>
    </p:spTree>
    <p:extLst>
      <p:ext uri="{BB962C8B-B14F-4D97-AF65-F5344CB8AC3E}">
        <p14:creationId xmlns:p14="http://schemas.microsoft.com/office/powerpoint/2010/main" val="4127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8B013AD-3AFD-4784-BB54-B5EFE43F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Petcoin</a:t>
            </a:r>
            <a:r>
              <a:rPr lang="zh-TW" altLang="en-US" dirty="0"/>
              <a:t>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71797B3-C1E9-4AB7-9E4A-58F13E4CE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會員註冊</a:t>
            </a:r>
            <a:r>
              <a:rPr lang="en-US" altLang="zh-TW" dirty="0"/>
              <a:t>+200</a:t>
            </a:r>
            <a:r>
              <a:rPr lang="zh-TW" altLang="en-US" dirty="0"/>
              <a:t>點</a:t>
            </a:r>
            <a:endParaRPr lang="en-US" altLang="zh-TW" dirty="0"/>
          </a:p>
          <a:p>
            <a:r>
              <a:rPr lang="zh-TW" altLang="en-US" dirty="0"/>
              <a:t>每日登入</a:t>
            </a:r>
            <a:r>
              <a:rPr lang="en-US" altLang="zh-TW" dirty="0"/>
              <a:t>+50</a:t>
            </a:r>
            <a:r>
              <a:rPr lang="zh-TW" altLang="en-US" dirty="0"/>
              <a:t>點</a:t>
            </a:r>
            <a:endParaRPr lang="en-US" altLang="zh-TW" dirty="0"/>
          </a:p>
          <a:p>
            <a:r>
              <a:rPr lang="zh-TW" altLang="en-US" dirty="0"/>
              <a:t>結帳金額*</a:t>
            </a:r>
            <a:r>
              <a:rPr lang="en-US" altLang="zh-TW" dirty="0"/>
              <a:t>30%</a:t>
            </a:r>
          </a:p>
          <a:p>
            <a:r>
              <a:rPr lang="zh-TW" altLang="en-US" dirty="0"/>
              <a:t>每</a:t>
            </a:r>
            <a:r>
              <a:rPr lang="en-US" altLang="zh-TW" dirty="0"/>
              <a:t>100</a:t>
            </a:r>
            <a:r>
              <a:rPr lang="zh-TW" altLang="en-US" dirty="0"/>
              <a:t>點為現金</a:t>
            </a:r>
            <a:r>
              <a:rPr lang="en-US" altLang="zh-TW" dirty="0"/>
              <a:t>1</a:t>
            </a:r>
            <a:r>
              <a:rPr lang="zh-TW" altLang="en-US" dirty="0"/>
              <a:t>元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753A6B4F-2AD8-4CA4-BED4-D673E7031A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3027" y="1151792"/>
            <a:ext cx="7428888" cy="41787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C53D306-B3AF-46AA-88F9-AE58D18EA5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3027" y="1151792"/>
            <a:ext cx="7428888" cy="4178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B1BA45D-9E93-4295-B1C1-D20698F73E2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0601" y="1151792"/>
            <a:ext cx="7428888" cy="41787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2C0BA064-FA86-4455-B3AE-B513DBDF7130}"/>
              </a:ext>
            </a:extLst>
          </p:cNvPr>
          <p:cNvSpPr txBox="1"/>
          <p:nvPr/>
        </p:nvSpPr>
        <p:spPr>
          <a:xfrm>
            <a:off x="9391650" y="382385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</p:spTree>
    <p:extLst>
      <p:ext uri="{BB962C8B-B14F-4D97-AF65-F5344CB8AC3E}">
        <p14:creationId xmlns:p14="http://schemas.microsoft.com/office/powerpoint/2010/main" val="114491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149DABB-F553-477C-A1FE-E8DEF3C2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網站功能</a:t>
            </a:r>
            <a:r>
              <a:rPr lang="en-US" altLang="zh-TW" dirty="0"/>
              <a:t>-</a:t>
            </a:r>
            <a:r>
              <a:rPr lang="zh-TW" altLang="en-US" dirty="0"/>
              <a:t>其他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1DA88C9-BDD3-48C7-AFBB-81A8046E6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匯出</a:t>
            </a:r>
            <a:r>
              <a:rPr lang="en-US" altLang="zh-TW" dirty="0"/>
              <a:t>EXCEL</a:t>
            </a:r>
            <a:r>
              <a:rPr lang="zh-TW" altLang="en-US" dirty="0"/>
              <a:t>資料及圖表</a:t>
            </a:r>
            <a:r>
              <a:rPr lang="en-US" altLang="zh-TW" dirty="0"/>
              <a:t>(EPPLUS)</a:t>
            </a:r>
          </a:p>
          <a:p>
            <a:r>
              <a:rPr lang="zh-TW" altLang="en-US" dirty="0"/>
              <a:t>錯誤紀錄</a:t>
            </a:r>
            <a:r>
              <a:rPr lang="en-US" altLang="zh-TW" dirty="0"/>
              <a:t>log</a:t>
            </a:r>
            <a:r>
              <a:rPr lang="zh-TW" altLang="en-US" dirty="0"/>
              <a:t>檔</a:t>
            </a:r>
            <a:r>
              <a:rPr lang="en-US" altLang="zh-TW" dirty="0"/>
              <a:t>(log4net)</a:t>
            </a:r>
          </a:p>
          <a:p>
            <a:r>
              <a:rPr lang="zh-TW" altLang="en-US" dirty="0"/>
              <a:t>線上即時客服機器人</a:t>
            </a:r>
            <a:r>
              <a:rPr lang="en-US" altLang="zh-TW" dirty="0"/>
              <a:t>(Azure</a:t>
            </a:r>
            <a:r>
              <a:rPr lang="zh-TW" altLang="en-US" dirty="0"/>
              <a:t>認知服務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1DE0C56B-BBD4-4059-9159-6E2CAFD98925}"/>
              </a:ext>
            </a:extLst>
          </p:cNvPr>
          <p:cNvSpPr txBox="1"/>
          <p:nvPr/>
        </p:nvSpPr>
        <p:spPr>
          <a:xfrm>
            <a:off x="9391650" y="382385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</p:spTree>
    <p:extLst>
      <p:ext uri="{BB962C8B-B14F-4D97-AF65-F5344CB8AC3E}">
        <p14:creationId xmlns:p14="http://schemas.microsoft.com/office/powerpoint/2010/main" val="14719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E53952-88CC-4EE3-9304-75C4D1A0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統計圖表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BEEDDE4-68FA-497A-BDD4-1480B50F5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1094" t="14851" r="2657" b="15000"/>
          <a:stretch/>
        </p:blipFill>
        <p:spPr>
          <a:xfrm>
            <a:off x="1500085" y="1151792"/>
            <a:ext cx="9681507" cy="50101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3D1C5FF8-F873-48BD-9C03-7057F0BCC4EF}"/>
              </a:ext>
            </a:extLst>
          </p:cNvPr>
          <p:cNvSpPr txBox="1"/>
          <p:nvPr/>
        </p:nvSpPr>
        <p:spPr>
          <a:xfrm>
            <a:off x="9391650" y="382385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</p:spTree>
    <p:extLst>
      <p:ext uri="{BB962C8B-B14F-4D97-AF65-F5344CB8AC3E}">
        <p14:creationId xmlns:p14="http://schemas.microsoft.com/office/powerpoint/2010/main" val="4131778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E53952-88CC-4EE3-9304-75C4D1A0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統計圖表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0E97C943-9087-4655-8E90-8A3AAA9E9B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1094" t="18056" r="2422" b="6667"/>
          <a:stretch/>
        </p:blipFill>
        <p:spPr>
          <a:xfrm>
            <a:off x="1478327" y="1151792"/>
            <a:ext cx="9725024" cy="538402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E7915E50-E31A-4A7D-BED8-124FBF2C48AA}"/>
              </a:ext>
            </a:extLst>
          </p:cNvPr>
          <p:cNvSpPr txBox="1"/>
          <p:nvPr/>
        </p:nvSpPr>
        <p:spPr>
          <a:xfrm>
            <a:off x="9391650" y="382385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</p:spTree>
    <p:extLst>
      <p:ext uri="{BB962C8B-B14F-4D97-AF65-F5344CB8AC3E}">
        <p14:creationId xmlns:p14="http://schemas.microsoft.com/office/powerpoint/2010/main" val="31639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D4B3B75-A22E-4D2E-AADE-C2B52C1C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匯出</a:t>
            </a:r>
            <a:r>
              <a:rPr lang="en-US" altLang="zh-TW" dirty="0"/>
              <a:t>EXCEL</a:t>
            </a:r>
            <a:r>
              <a:rPr lang="zh-TW" altLang="en-US" dirty="0"/>
              <a:t>資料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2F0B1090-A71A-4331-8948-7E280FD40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1678" y="1139824"/>
            <a:ext cx="10299962" cy="562206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0F0D3CD3-00D4-48B3-99BB-E2B9D1870A39}"/>
              </a:ext>
            </a:extLst>
          </p:cNvPr>
          <p:cNvSpPr txBox="1"/>
          <p:nvPr/>
        </p:nvSpPr>
        <p:spPr>
          <a:xfrm>
            <a:off x="9391650" y="382385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  <p:sp>
        <p:nvSpPr>
          <p:cNvPr id="3" name="框架 2">
            <a:extLst>
              <a:ext uri="{FF2B5EF4-FFF2-40B4-BE49-F238E27FC236}">
                <a16:creationId xmlns="" xmlns:a16="http://schemas.microsoft.com/office/drawing/2014/main" id="{E134E265-276F-4533-9743-322EF86FC497}"/>
              </a:ext>
            </a:extLst>
          </p:cNvPr>
          <p:cNvSpPr/>
          <p:nvPr/>
        </p:nvSpPr>
        <p:spPr>
          <a:xfrm>
            <a:off x="1438275" y="6362700"/>
            <a:ext cx="4524375" cy="304800"/>
          </a:xfrm>
          <a:prstGeom prst="frame">
            <a:avLst>
              <a:gd name="adj1" fmla="val 178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100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958CA39-2AC7-4E9A-B6E3-69BFD437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匯出</a:t>
            </a:r>
            <a:r>
              <a:rPr lang="en-US" altLang="zh-TW" dirty="0"/>
              <a:t>Excel</a:t>
            </a:r>
            <a:r>
              <a:rPr lang="zh-TW" altLang="en-US" dirty="0"/>
              <a:t>圖表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BF4EB84D-C773-443A-AD19-E4E82C3C1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1677" y="1310138"/>
            <a:ext cx="10178321" cy="555566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9DCD5F3B-DF18-464D-8B08-314FABFCC66F}"/>
              </a:ext>
            </a:extLst>
          </p:cNvPr>
          <p:cNvSpPr txBox="1"/>
          <p:nvPr/>
        </p:nvSpPr>
        <p:spPr>
          <a:xfrm>
            <a:off x="9391650" y="382385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  <p:sp>
        <p:nvSpPr>
          <p:cNvPr id="3" name="框架 2">
            <a:extLst>
              <a:ext uri="{FF2B5EF4-FFF2-40B4-BE49-F238E27FC236}">
                <a16:creationId xmlns="" xmlns:a16="http://schemas.microsoft.com/office/drawing/2014/main" id="{F3E69D0B-30D0-46CD-823B-D3C7C076DA9D}"/>
              </a:ext>
            </a:extLst>
          </p:cNvPr>
          <p:cNvSpPr/>
          <p:nvPr/>
        </p:nvSpPr>
        <p:spPr>
          <a:xfrm>
            <a:off x="4667249" y="2628900"/>
            <a:ext cx="3476625" cy="4019550"/>
          </a:xfrm>
          <a:prstGeom prst="frame">
            <a:avLst>
              <a:gd name="adj1" fmla="val 26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30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80B4196-D9AE-4A95-AA51-508E2B54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A4CB05C-3CF1-475C-AE7F-E67946114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組員介紹</a:t>
            </a:r>
            <a:endParaRPr lang="en-US" altLang="zh-TW" dirty="0"/>
          </a:p>
          <a:p>
            <a:r>
              <a:rPr lang="zh-TW" altLang="en-US" dirty="0"/>
              <a:t>資料庫</a:t>
            </a:r>
            <a:endParaRPr lang="en-US" altLang="zh-TW" dirty="0"/>
          </a:p>
          <a:p>
            <a:r>
              <a:rPr lang="zh-TW" altLang="en-US" dirty="0"/>
              <a:t>網站功能介紹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寵物協尋</a:t>
            </a:r>
          </a:p>
          <a:p>
            <a:pPr lvl="1"/>
            <a:r>
              <a:rPr lang="zh-TW" altLang="en-US" dirty="0"/>
              <a:t>購物網站</a:t>
            </a:r>
            <a:endParaRPr lang="en-US" altLang="zh-TW" dirty="0"/>
          </a:p>
          <a:p>
            <a:pPr lvl="1"/>
            <a:r>
              <a:rPr lang="zh-TW" altLang="en-US" dirty="0"/>
              <a:t>討論版</a:t>
            </a:r>
            <a:endParaRPr lang="en-US" altLang="zh-TW" dirty="0"/>
          </a:p>
          <a:p>
            <a:pPr lvl="1"/>
            <a:r>
              <a:rPr lang="zh-TW" altLang="en-US" dirty="0"/>
              <a:t>後台管理</a:t>
            </a:r>
            <a:endParaRPr lang="en-US" altLang="zh-TW" dirty="0"/>
          </a:p>
          <a:p>
            <a:pPr lvl="1"/>
            <a:r>
              <a:rPr lang="zh-TW" altLang="en-US" dirty="0"/>
              <a:t>其他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778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37CCC01-8E1B-4215-BF1A-45810624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錯誤紀錄</a:t>
            </a:r>
            <a:r>
              <a:rPr lang="en-US" altLang="zh-TW" dirty="0"/>
              <a:t>.log</a:t>
            </a:r>
            <a:r>
              <a:rPr lang="zh-TW" altLang="en-US" dirty="0"/>
              <a:t>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3053961-E859-447C-9BDE-8E446DD880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6235" y="1323380"/>
            <a:ext cx="9159529" cy="5152235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="" xmlns:a16="http://schemas.microsoft.com/office/drawing/2014/main" id="{6B14A27F-0568-4016-A4A8-5123BD578628}"/>
              </a:ext>
            </a:extLst>
          </p:cNvPr>
          <p:cNvSpPr/>
          <p:nvPr/>
        </p:nvSpPr>
        <p:spPr>
          <a:xfrm>
            <a:off x="2114551" y="1433118"/>
            <a:ext cx="2647949" cy="529032"/>
          </a:xfrm>
          <a:prstGeom prst="frame">
            <a:avLst>
              <a:gd name="adj1" fmla="val 137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0C06AAC5-A53F-43FB-ADBC-DDD1A3B55B10}"/>
              </a:ext>
            </a:extLst>
          </p:cNvPr>
          <p:cNvSpPr txBox="1"/>
          <p:nvPr/>
        </p:nvSpPr>
        <p:spPr>
          <a:xfrm>
            <a:off x="9391650" y="382385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</p:spTree>
    <p:extLst>
      <p:ext uri="{BB962C8B-B14F-4D97-AF65-F5344CB8AC3E}">
        <p14:creationId xmlns:p14="http://schemas.microsoft.com/office/powerpoint/2010/main" val="40903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37CCC01-8E1B-4215-BF1A-45810624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錯誤紀錄</a:t>
            </a:r>
            <a:r>
              <a:rPr lang="en-US" altLang="zh-TW" dirty="0"/>
              <a:t>.log</a:t>
            </a:r>
            <a:r>
              <a:rPr lang="zh-TW" altLang="en-US" dirty="0"/>
              <a:t>檔</a:t>
            </a:r>
          </a:p>
        </p:txBody>
      </p:sp>
      <p:pic>
        <p:nvPicPr>
          <p:cNvPr id="7" name="內容版面配置區 3">
            <a:extLst>
              <a:ext uri="{FF2B5EF4-FFF2-40B4-BE49-F238E27FC236}">
                <a16:creationId xmlns="" xmlns:a16="http://schemas.microsoft.com/office/drawing/2014/main" id="{F3EF2243-5654-44DE-A521-409A10AC9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14306" y="1301750"/>
            <a:ext cx="8452338" cy="45783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BDC0E322-3C62-433D-B148-DE4ABF4E7D9D}"/>
              </a:ext>
            </a:extLst>
          </p:cNvPr>
          <p:cNvSpPr txBox="1"/>
          <p:nvPr/>
        </p:nvSpPr>
        <p:spPr>
          <a:xfrm>
            <a:off x="9391650" y="382385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</p:spTree>
    <p:extLst>
      <p:ext uri="{BB962C8B-B14F-4D97-AF65-F5344CB8AC3E}">
        <p14:creationId xmlns:p14="http://schemas.microsoft.com/office/powerpoint/2010/main" val="2354266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86B922E-FCCE-4823-BDA9-E4A1E1C30D0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4450" y="1066855"/>
            <a:ext cx="9883047" cy="55592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AD12837-B827-4872-8964-C081C6E9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線上客服機器人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="" xmlns:a16="http://schemas.microsoft.com/office/drawing/2014/main" id="{0A103E14-94CE-4B47-B5D9-DDD876C44EAD}"/>
              </a:ext>
            </a:extLst>
          </p:cNvPr>
          <p:cNvGrpSpPr/>
          <p:nvPr/>
        </p:nvGrpSpPr>
        <p:grpSpPr>
          <a:xfrm>
            <a:off x="1314450" y="1066855"/>
            <a:ext cx="9999299" cy="5559214"/>
            <a:chOff x="1314450" y="1066855"/>
            <a:chExt cx="9999299" cy="5559214"/>
          </a:xfrm>
        </p:grpSpPr>
        <p:pic>
          <p:nvPicPr>
            <p:cNvPr id="10" name="圖片 9">
              <a:extLst>
                <a:ext uri="{FF2B5EF4-FFF2-40B4-BE49-F238E27FC236}">
                  <a16:creationId xmlns="" xmlns:a16="http://schemas.microsoft.com/office/drawing/2014/main" id="{BD0403ED-E87A-4305-8EC6-1F27846A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450" y="1066855"/>
              <a:ext cx="9883047" cy="5559214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="" xmlns:a16="http://schemas.microsoft.com/office/drawing/2014/main" id="{80FD821A-F38E-4ADF-B150-7AFBB7220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78644" t="40462" r="4105" b="7965"/>
            <a:stretch/>
          </p:blipFill>
          <p:spPr>
            <a:xfrm>
              <a:off x="9086850" y="3314700"/>
              <a:ext cx="1704975" cy="2867025"/>
            </a:xfrm>
            <a:prstGeom prst="rect">
              <a:avLst/>
            </a:prstGeom>
          </p:spPr>
        </p:pic>
        <p:sp>
          <p:nvSpPr>
            <p:cNvPr id="13" name="框架 12">
              <a:extLst>
                <a:ext uri="{FF2B5EF4-FFF2-40B4-BE49-F238E27FC236}">
                  <a16:creationId xmlns="" xmlns:a16="http://schemas.microsoft.com/office/drawing/2014/main" id="{16EAF1EA-1E40-4629-BD89-94C60A252B3E}"/>
                </a:ext>
              </a:extLst>
            </p:cNvPr>
            <p:cNvSpPr/>
            <p:nvPr/>
          </p:nvSpPr>
          <p:spPr>
            <a:xfrm>
              <a:off x="8780099" y="3147618"/>
              <a:ext cx="2533650" cy="3258338"/>
            </a:xfrm>
            <a:prstGeom prst="frame">
              <a:avLst>
                <a:gd name="adj1" fmla="val 289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4B46F4F4-8D2C-43B5-910A-DF5FCD53EC13}"/>
              </a:ext>
            </a:extLst>
          </p:cNvPr>
          <p:cNvSpPr txBox="1"/>
          <p:nvPr/>
        </p:nvSpPr>
        <p:spPr>
          <a:xfrm>
            <a:off x="9391650" y="382385"/>
            <a:ext cx="196971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組長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chemeClr val="tx1"/>
                </a:solidFill>
              </a:rPr>
              <a:t>吳建德</a:t>
            </a:r>
          </a:p>
        </p:txBody>
      </p:sp>
    </p:spTree>
    <p:extLst>
      <p:ext uri="{BB962C8B-B14F-4D97-AF65-F5344CB8AC3E}">
        <p14:creationId xmlns:p14="http://schemas.microsoft.com/office/powerpoint/2010/main" val="30817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997CA3-433C-4A72-88E2-6A6C0BD3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非常感謝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E62B9DE-90D7-453A-AD07-73105F98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01262"/>
            <a:ext cx="10178322" cy="5556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/>
              <a:t>各位參與的廠商</a:t>
            </a:r>
            <a:endParaRPr lang="en-US" altLang="zh-TW" sz="2400" dirty="0"/>
          </a:p>
          <a:p>
            <a:pPr marL="0" indent="0" algn="ctr">
              <a:buNone/>
            </a:pPr>
            <a:r>
              <a:rPr lang="zh-TW" altLang="en-US" sz="2400" dirty="0"/>
              <a:t>王孝弘組長</a:t>
            </a:r>
            <a:endParaRPr lang="en-US" altLang="zh-TW" sz="2400" dirty="0"/>
          </a:p>
          <a:p>
            <a:pPr marL="0" indent="0" algn="ctr">
              <a:buNone/>
            </a:pPr>
            <a:r>
              <a:rPr lang="zh-TW" altLang="en-US" sz="2400" dirty="0"/>
              <a:t>楊斐羽導師</a:t>
            </a:r>
            <a:endParaRPr lang="en-US" altLang="zh-TW" sz="2400" dirty="0"/>
          </a:p>
          <a:p>
            <a:pPr marL="0" indent="0" algn="ctr">
              <a:buNone/>
            </a:pPr>
            <a:r>
              <a:rPr lang="zh-TW" altLang="en-US" sz="2400" dirty="0"/>
              <a:t>王芳芳老師</a:t>
            </a:r>
            <a:endParaRPr lang="en-US" altLang="zh-TW" sz="2400" dirty="0"/>
          </a:p>
          <a:p>
            <a:pPr marL="0" indent="0" algn="ctr">
              <a:buNone/>
            </a:pPr>
            <a:r>
              <a:rPr lang="zh-TW" altLang="en-US" sz="2400" dirty="0"/>
              <a:t>王寧疆老師</a:t>
            </a:r>
            <a:endParaRPr lang="en-US" altLang="zh-TW" sz="2400" dirty="0"/>
          </a:p>
          <a:p>
            <a:pPr marL="0" indent="0" algn="ctr">
              <a:buNone/>
            </a:pPr>
            <a:r>
              <a:rPr lang="zh-TW" altLang="en-US" sz="2400" dirty="0"/>
              <a:t>紀宜昕老師</a:t>
            </a:r>
            <a:endParaRPr lang="en-US" altLang="zh-TW" sz="2400" dirty="0"/>
          </a:p>
          <a:p>
            <a:pPr marL="0" indent="0" algn="ctr">
              <a:buNone/>
            </a:pPr>
            <a:r>
              <a:rPr lang="zh-TW" altLang="en-US" sz="2400" dirty="0"/>
              <a:t>陳銀華老師</a:t>
            </a:r>
            <a:endParaRPr lang="en-US" altLang="zh-TW" sz="2400" dirty="0"/>
          </a:p>
          <a:p>
            <a:pPr marL="0" indent="0" algn="ctr">
              <a:buNone/>
            </a:pPr>
            <a:r>
              <a:rPr lang="zh-TW" altLang="en-US" sz="2400" dirty="0"/>
              <a:t>錢曉明老師</a:t>
            </a:r>
            <a:endParaRPr lang="en-US" altLang="zh-TW" sz="2400" dirty="0"/>
          </a:p>
          <a:p>
            <a:pPr marL="0" indent="0" algn="ctr">
              <a:buNone/>
            </a:pPr>
            <a:r>
              <a:rPr lang="zh-TW" altLang="en-US" sz="2400" dirty="0"/>
              <a:t>江舜智老師</a:t>
            </a:r>
            <a:endParaRPr lang="en-US" altLang="zh-TW" sz="2400" dirty="0"/>
          </a:p>
          <a:p>
            <a:pPr marL="0" indent="0" algn="ctr">
              <a:buNone/>
            </a:pPr>
            <a:r>
              <a:rPr lang="en-US" altLang="zh-TW" sz="2400" dirty="0"/>
              <a:t>MSIT124</a:t>
            </a:r>
            <a:r>
              <a:rPr lang="zh-TW" altLang="en-US" sz="2400" dirty="0"/>
              <a:t>同學</a:t>
            </a:r>
            <a:endParaRPr lang="en-US" altLang="zh-TW" sz="2400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84B1C295-7706-45C0-A03D-3ABEA741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031792"/>
            <a:ext cx="31623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79EA7F3F-1119-4FC8-B124-758FA4310C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05" y="1460535"/>
            <a:ext cx="3760695" cy="363533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9C0A6C99-4D42-44B4-BB2C-CC26DC164591}"/>
              </a:ext>
            </a:extLst>
          </p:cNvPr>
          <p:cNvSpPr txBox="1"/>
          <p:nvPr/>
        </p:nvSpPr>
        <p:spPr>
          <a:xfrm>
            <a:off x="5177604" y="6290949"/>
            <a:ext cx="64754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4"/>
              </a:rPr>
              <a:t>欲知詳情請至：</a:t>
            </a:r>
            <a:r>
              <a:rPr lang="en-US" altLang="zh-TW" dirty="0">
                <a:hlinkClick r:id="rId4"/>
              </a:rPr>
              <a:t>https://www.youtube.com/watch?v=y9_k2M0_8e4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42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69BD14F-2415-4637-97A8-FDB8190F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8563"/>
            <a:ext cx="10178322" cy="769407"/>
          </a:xfrm>
        </p:spPr>
        <p:txBody>
          <a:bodyPr/>
          <a:lstStyle/>
          <a:p>
            <a:r>
              <a:rPr lang="zh-TW" altLang="en-US" dirty="0"/>
              <a:t>資料庫結構圖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="" xmlns:a16="http://schemas.microsoft.com/office/drawing/2014/main" id="{9DBDD24A-91C1-43A1-9839-4C9936752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30" y="595085"/>
            <a:ext cx="9370133" cy="6214351"/>
          </a:xfrm>
        </p:spPr>
      </p:pic>
      <p:sp>
        <p:nvSpPr>
          <p:cNvPr id="10" name="框架 9">
            <a:extLst>
              <a:ext uri="{FF2B5EF4-FFF2-40B4-BE49-F238E27FC236}">
                <a16:creationId xmlns="" xmlns:a16="http://schemas.microsoft.com/office/drawing/2014/main" id="{01B4E472-99BD-48B4-AA26-525CEA2EE3F7}"/>
              </a:ext>
            </a:extLst>
          </p:cNvPr>
          <p:cNvSpPr/>
          <p:nvPr/>
        </p:nvSpPr>
        <p:spPr>
          <a:xfrm>
            <a:off x="5006340" y="1066800"/>
            <a:ext cx="1158240" cy="5742636"/>
          </a:xfrm>
          <a:prstGeom prst="frame">
            <a:avLst>
              <a:gd name="adj1" fmla="val 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="" xmlns:a16="http://schemas.microsoft.com/office/drawing/2014/main" id="{23C46319-C2CA-4437-B808-5AE57F2B464B}"/>
              </a:ext>
            </a:extLst>
          </p:cNvPr>
          <p:cNvSpPr/>
          <p:nvPr/>
        </p:nvSpPr>
        <p:spPr>
          <a:xfrm>
            <a:off x="1533830" y="1744980"/>
            <a:ext cx="2375230" cy="384048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框架 11">
            <a:extLst>
              <a:ext uri="{FF2B5EF4-FFF2-40B4-BE49-F238E27FC236}">
                <a16:creationId xmlns="" xmlns:a16="http://schemas.microsoft.com/office/drawing/2014/main" id="{E32D2965-2F53-43AC-9553-749881580C17}"/>
              </a:ext>
            </a:extLst>
          </p:cNvPr>
          <p:cNvSpPr/>
          <p:nvPr/>
        </p:nvSpPr>
        <p:spPr>
          <a:xfrm>
            <a:off x="7208520" y="2232659"/>
            <a:ext cx="1264920" cy="4511041"/>
          </a:xfrm>
          <a:prstGeom prst="frame">
            <a:avLst>
              <a:gd name="adj1" fmla="val 31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>
            <a:extLst>
              <a:ext uri="{FF2B5EF4-FFF2-40B4-BE49-F238E27FC236}">
                <a16:creationId xmlns="" xmlns:a16="http://schemas.microsoft.com/office/drawing/2014/main" id="{9128E437-4FCA-4AC4-87A5-9B805A72004D}"/>
              </a:ext>
            </a:extLst>
          </p:cNvPr>
          <p:cNvSpPr/>
          <p:nvPr/>
        </p:nvSpPr>
        <p:spPr>
          <a:xfrm>
            <a:off x="8503920" y="1676400"/>
            <a:ext cx="2270760" cy="4183379"/>
          </a:xfrm>
          <a:prstGeom prst="frame">
            <a:avLst>
              <a:gd name="adj1" fmla="val 179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77C3286A-2390-4842-A4F7-780D50834633}"/>
              </a:ext>
            </a:extLst>
          </p:cNvPr>
          <p:cNvSpPr txBox="1"/>
          <p:nvPr/>
        </p:nvSpPr>
        <p:spPr>
          <a:xfrm>
            <a:off x="1668780" y="1955660"/>
            <a:ext cx="998220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討論區系統</a:t>
            </a:r>
          </a:p>
        </p:txBody>
      </p:sp>
      <p:sp>
        <p:nvSpPr>
          <p:cNvPr id="16" name="框架 15">
            <a:extLst>
              <a:ext uri="{FF2B5EF4-FFF2-40B4-BE49-F238E27FC236}">
                <a16:creationId xmlns="" xmlns:a16="http://schemas.microsoft.com/office/drawing/2014/main" id="{6D17AF32-CB5F-4669-A21D-525C467ECDEE}"/>
              </a:ext>
            </a:extLst>
          </p:cNvPr>
          <p:cNvSpPr/>
          <p:nvPr/>
        </p:nvSpPr>
        <p:spPr>
          <a:xfrm>
            <a:off x="3931920" y="2084070"/>
            <a:ext cx="1043940" cy="2689860"/>
          </a:xfrm>
          <a:prstGeom prst="frame">
            <a:avLst>
              <a:gd name="adj1" fmla="val 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="" xmlns:a16="http://schemas.microsoft.com/office/drawing/2014/main" id="{4FA806C6-9B2D-4929-8D36-091DD0BCAE60}"/>
              </a:ext>
            </a:extLst>
          </p:cNvPr>
          <p:cNvSpPr/>
          <p:nvPr/>
        </p:nvSpPr>
        <p:spPr>
          <a:xfrm>
            <a:off x="6143320" y="2094159"/>
            <a:ext cx="1043940" cy="2689860"/>
          </a:xfrm>
          <a:prstGeom prst="frame">
            <a:avLst>
              <a:gd name="adj1" fmla="val 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框架 19">
            <a:extLst>
              <a:ext uri="{FF2B5EF4-FFF2-40B4-BE49-F238E27FC236}">
                <a16:creationId xmlns="" xmlns:a16="http://schemas.microsoft.com/office/drawing/2014/main" id="{05C4E797-084D-410D-A860-1D7619B4B432}"/>
              </a:ext>
            </a:extLst>
          </p:cNvPr>
          <p:cNvSpPr/>
          <p:nvPr/>
        </p:nvSpPr>
        <p:spPr>
          <a:xfrm>
            <a:off x="2577770" y="610731"/>
            <a:ext cx="5979489" cy="600850"/>
          </a:xfrm>
          <a:prstGeom prst="frame">
            <a:avLst>
              <a:gd name="adj1" fmla="val 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="" xmlns:a16="http://schemas.microsoft.com/office/drawing/2014/main" id="{AE951081-4F43-4CEC-909B-1F1D007872CF}"/>
              </a:ext>
            </a:extLst>
          </p:cNvPr>
          <p:cNvSpPr txBox="1"/>
          <p:nvPr/>
        </p:nvSpPr>
        <p:spPr>
          <a:xfrm>
            <a:off x="5153176" y="3300589"/>
            <a:ext cx="828675" cy="276999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FC000"/>
                </a:solidFill>
              </a:rPr>
              <a:t>寵物系統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C842D23F-E686-43EF-9040-91F0214A7848}"/>
              </a:ext>
            </a:extLst>
          </p:cNvPr>
          <p:cNvSpPr txBox="1"/>
          <p:nvPr/>
        </p:nvSpPr>
        <p:spPr>
          <a:xfrm>
            <a:off x="7402525" y="3872009"/>
            <a:ext cx="828675" cy="27699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B050"/>
                </a:solidFill>
              </a:rPr>
              <a:t>進貨系統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BE8DFE38-12CA-4830-902A-F0766EDDA33A}"/>
              </a:ext>
            </a:extLst>
          </p:cNvPr>
          <p:cNvSpPr txBox="1"/>
          <p:nvPr/>
        </p:nvSpPr>
        <p:spPr>
          <a:xfrm>
            <a:off x="8697925" y="1955660"/>
            <a:ext cx="828675" cy="276999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B0F0"/>
                </a:solidFill>
              </a:rPr>
              <a:t>商城系統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61FEE024-9B66-4467-98D0-08EF15A549F4}"/>
              </a:ext>
            </a:extLst>
          </p:cNvPr>
          <p:cNvSpPr txBox="1"/>
          <p:nvPr/>
        </p:nvSpPr>
        <p:spPr>
          <a:xfrm>
            <a:off x="8641080" y="721222"/>
            <a:ext cx="99822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7030A0"/>
                </a:solidFill>
              </a:rPr>
              <a:t>共用資料表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9D210626-49EC-4755-BC28-1EA8427417EB}"/>
              </a:ext>
            </a:extLst>
          </p:cNvPr>
          <p:cNvSpPr txBox="1"/>
          <p:nvPr/>
        </p:nvSpPr>
        <p:spPr>
          <a:xfrm>
            <a:off x="3983660" y="1680161"/>
            <a:ext cx="99822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7030A0"/>
                </a:solidFill>
              </a:rPr>
              <a:t>共用資料表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="" xmlns:a16="http://schemas.microsoft.com/office/drawing/2014/main" id="{FEBBA69C-1DE4-45EC-A9E9-99443E37799A}"/>
              </a:ext>
            </a:extLst>
          </p:cNvPr>
          <p:cNvSpPr txBox="1"/>
          <p:nvPr/>
        </p:nvSpPr>
        <p:spPr>
          <a:xfrm>
            <a:off x="6176810" y="1744980"/>
            <a:ext cx="99822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7030A0"/>
                </a:solidFill>
              </a:rPr>
              <a:t>共用資料表</a:t>
            </a:r>
          </a:p>
        </p:txBody>
      </p:sp>
    </p:spTree>
    <p:extLst>
      <p:ext uri="{BB962C8B-B14F-4D97-AF65-F5344CB8AC3E}">
        <p14:creationId xmlns:p14="http://schemas.microsoft.com/office/powerpoint/2010/main" val="26050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FE40F65-AE34-4B17-87E6-1B947002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網站功能</a:t>
            </a:r>
          </a:p>
        </p:txBody>
      </p:sp>
      <p:graphicFrame>
        <p:nvGraphicFramePr>
          <p:cNvPr id="18" name="內容版面配置區 17">
            <a:extLst>
              <a:ext uri="{FF2B5EF4-FFF2-40B4-BE49-F238E27FC236}">
                <a16:creationId xmlns="" xmlns:a16="http://schemas.microsoft.com/office/drawing/2014/main" id="{4D6D4990-8092-4DD9-BE4C-42913ED19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9387626"/>
              </p:ext>
            </p:extLst>
          </p:nvPr>
        </p:nvGraphicFramePr>
        <p:xfrm>
          <a:off x="1251678" y="1301750"/>
          <a:ext cx="10179050" cy="5173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4EE9AD58-81FB-403B-A804-46E491893DC9}"/>
              </a:ext>
            </a:extLst>
          </p:cNvPr>
          <p:cNvSpPr txBox="1"/>
          <p:nvPr/>
        </p:nvSpPr>
        <p:spPr>
          <a:xfrm>
            <a:off x="4168322" y="3853538"/>
            <a:ext cx="163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討論版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4374C70B-0A50-4A70-9FE8-EED3D03F0381}"/>
              </a:ext>
            </a:extLst>
          </p:cNvPr>
          <p:cNvSpPr txBox="1"/>
          <p:nvPr/>
        </p:nvSpPr>
        <p:spPr>
          <a:xfrm>
            <a:off x="4260761" y="2473105"/>
            <a:ext cx="208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寵物協尋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2978C5E0-A06A-4C78-A37D-4D2915CE470F}"/>
              </a:ext>
            </a:extLst>
          </p:cNvPr>
          <p:cNvSpPr txBox="1"/>
          <p:nvPr/>
        </p:nvSpPr>
        <p:spPr>
          <a:xfrm>
            <a:off x="6422118" y="2460861"/>
            <a:ext cx="208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購物商城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4457A964-27BA-4ED9-8C3E-06B696D114CC}"/>
              </a:ext>
            </a:extLst>
          </p:cNvPr>
          <p:cNvSpPr txBox="1"/>
          <p:nvPr/>
        </p:nvSpPr>
        <p:spPr>
          <a:xfrm>
            <a:off x="6759486" y="3859870"/>
            <a:ext cx="208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會員資料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="" xmlns:a16="http://schemas.microsoft.com/office/drawing/2014/main" id="{2D6EDB31-F14D-47BF-A6E2-D2D30895CA8B}"/>
              </a:ext>
            </a:extLst>
          </p:cNvPr>
          <p:cNvSpPr txBox="1"/>
          <p:nvPr/>
        </p:nvSpPr>
        <p:spPr>
          <a:xfrm>
            <a:off x="5300800" y="5304259"/>
            <a:ext cx="208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後台管理</a:t>
            </a:r>
          </a:p>
        </p:txBody>
      </p:sp>
    </p:spTree>
    <p:extLst>
      <p:ext uri="{BB962C8B-B14F-4D97-AF65-F5344CB8AC3E}">
        <p14:creationId xmlns:p14="http://schemas.microsoft.com/office/powerpoint/2010/main" val="30953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FD68000A-048B-47C0-A119-1481FC91FF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9"/>
          <a:stretch/>
        </p:blipFill>
        <p:spPr>
          <a:xfrm>
            <a:off x="1095955" y="1569042"/>
            <a:ext cx="1922879" cy="2246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24CF059-92F3-4AFF-909A-472F828A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網站功能</a:t>
            </a:r>
            <a:r>
              <a:rPr lang="en-US" altLang="zh-TW" dirty="0"/>
              <a:t>-</a:t>
            </a:r>
            <a:r>
              <a:rPr lang="zh-TW" altLang="en-US" dirty="0"/>
              <a:t>會員註冊、登入系統及後台管理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AFB8013D-AB5A-468F-A6C5-65F8826AB10B}"/>
              </a:ext>
            </a:extLst>
          </p:cNvPr>
          <p:cNvSpPr txBox="1"/>
          <p:nvPr/>
        </p:nvSpPr>
        <p:spPr>
          <a:xfrm>
            <a:off x="1095954" y="4203352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  <p:graphicFrame>
        <p:nvGraphicFramePr>
          <p:cNvPr id="28" name="內容版面配置區 17">
            <a:extLst>
              <a:ext uri="{FF2B5EF4-FFF2-40B4-BE49-F238E27FC236}">
                <a16:creationId xmlns="" xmlns:a16="http://schemas.microsoft.com/office/drawing/2014/main" id="{7399DEE1-2D67-4A33-8A2D-6A74AB9C1C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78431" y="1970345"/>
          <a:ext cx="5871275" cy="360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C93B2F2E-0019-4177-ABD8-921964A7051A}"/>
              </a:ext>
            </a:extLst>
          </p:cNvPr>
          <p:cNvSpPr txBox="1"/>
          <p:nvPr/>
        </p:nvSpPr>
        <p:spPr>
          <a:xfrm>
            <a:off x="7716501" y="3805393"/>
            <a:ext cx="122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討論版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="" xmlns:a16="http://schemas.microsoft.com/office/drawing/2014/main" id="{708B72CE-3A22-4750-9A66-EB5B13E02741}"/>
              </a:ext>
            </a:extLst>
          </p:cNvPr>
          <p:cNvSpPr txBox="1"/>
          <p:nvPr/>
        </p:nvSpPr>
        <p:spPr>
          <a:xfrm>
            <a:off x="7860570" y="2799010"/>
            <a:ext cx="145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寵物協尋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2F7934F6-EA66-45BB-A372-809BFECCE718}"/>
              </a:ext>
            </a:extLst>
          </p:cNvPr>
          <p:cNvSpPr txBox="1"/>
          <p:nvPr/>
        </p:nvSpPr>
        <p:spPr>
          <a:xfrm>
            <a:off x="9244811" y="2799010"/>
            <a:ext cx="130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購物商城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75B96D54-BC77-40E6-A1B3-FC5901557082}"/>
              </a:ext>
            </a:extLst>
          </p:cNvPr>
          <p:cNvSpPr txBox="1"/>
          <p:nvPr/>
        </p:nvSpPr>
        <p:spPr>
          <a:xfrm>
            <a:off x="9535747" y="3910653"/>
            <a:ext cx="130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會員資料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="" xmlns:a16="http://schemas.microsoft.com/office/drawing/2014/main" id="{FC899030-0683-4CF7-8335-5F7CB51C124F}"/>
              </a:ext>
            </a:extLst>
          </p:cNvPr>
          <p:cNvSpPr txBox="1"/>
          <p:nvPr/>
        </p:nvSpPr>
        <p:spPr>
          <a:xfrm>
            <a:off x="8410401" y="4728585"/>
            <a:ext cx="166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spc="50" dirty="0">
                <a:ln w="9525" cmpd="sng">
                  <a:solidFill>
                    <a:srgbClr val="00B05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8578309C-AF42-46B0-8C25-8029D88C3096}"/>
              </a:ext>
            </a:extLst>
          </p:cNvPr>
          <p:cNvSpPr txBox="1"/>
          <p:nvPr/>
        </p:nvSpPr>
        <p:spPr>
          <a:xfrm>
            <a:off x="3408403" y="2134946"/>
            <a:ext cx="566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會員註冊</a:t>
            </a:r>
            <a:endParaRPr lang="en-US" altLang="zh-TW" sz="3600" dirty="0"/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734F5A08-160C-4E2B-B15A-F23A6F3ECAB6}"/>
              </a:ext>
            </a:extLst>
          </p:cNvPr>
          <p:cNvSpPr txBox="1"/>
          <p:nvPr/>
        </p:nvSpPr>
        <p:spPr>
          <a:xfrm>
            <a:off x="3408403" y="2675473"/>
            <a:ext cx="566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登入系統</a:t>
            </a:r>
            <a:endParaRPr lang="en-US" altLang="zh-TW" sz="3600" dirty="0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A02A939A-37A7-47C4-922D-C0B5EC0F7222}"/>
              </a:ext>
            </a:extLst>
          </p:cNvPr>
          <p:cNvSpPr txBox="1"/>
          <p:nvPr/>
        </p:nvSpPr>
        <p:spPr>
          <a:xfrm>
            <a:off x="3408403" y="3249383"/>
            <a:ext cx="566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忘記密碼處理</a:t>
            </a:r>
            <a:endParaRPr lang="en-US" altLang="zh-TW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2FB8D091-24A5-4B9B-93B8-6359B1D57897}"/>
              </a:ext>
            </a:extLst>
          </p:cNvPr>
          <p:cNvSpPr txBox="1"/>
          <p:nvPr/>
        </p:nvSpPr>
        <p:spPr>
          <a:xfrm>
            <a:off x="3408403" y="3831706"/>
            <a:ext cx="566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商品管理</a:t>
            </a:r>
            <a:endParaRPr lang="en-US" altLang="zh-TW" sz="3600" dirty="0"/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4FFF784F-CAFF-4028-ADF1-C359ECE66714}"/>
              </a:ext>
            </a:extLst>
          </p:cNvPr>
          <p:cNvSpPr txBox="1"/>
          <p:nvPr/>
        </p:nvSpPr>
        <p:spPr>
          <a:xfrm>
            <a:off x="3408403" y="4449574"/>
            <a:ext cx="566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訂單管理</a:t>
            </a:r>
            <a:endParaRPr lang="en-US" altLang="zh-TW" sz="3600" dirty="0"/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E8866936-2BF1-4BAE-83F7-307A79DB8998}"/>
              </a:ext>
            </a:extLst>
          </p:cNvPr>
          <p:cNvSpPr txBox="1"/>
          <p:nvPr/>
        </p:nvSpPr>
        <p:spPr>
          <a:xfrm>
            <a:off x="3408403" y="5083104"/>
            <a:ext cx="566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供應商管理</a:t>
            </a:r>
            <a:endParaRPr lang="en-US" altLang="zh-TW" sz="3600" dirty="0"/>
          </a:p>
        </p:txBody>
      </p:sp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A37BC647-FFDF-4BD5-8E2C-BD160C167E43}"/>
              </a:ext>
            </a:extLst>
          </p:cNvPr>
          <p:cNvSpPr txBox="1"/>
          <p:nvPr/>
        </p:nvSpPr>
        <p:spPr>
          <a:xfrm>
            <a:off x="3408403" y="1458040"/>
            <a:ext cx="566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0070C0"/>
                </a:solidFill>
              </a:rPr>
              <a:t>負責部分</a:t>
            </a:r>
            <a:r>
              <a:rPr lang="en-US" altLang="zh-TW" sz="3600" dirty="0">
                <a:solidFill>
                  <a:srgbClr val="0070C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0854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2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F83AF74-66DA-4F3D-91B9-C47D11B4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會員註冊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2BA05D0-FFB4-4BF1-8EDA-CB019A583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479E58A-F797-4CB8-8DD4-1BEFA92905B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678" y="1151792"/>
            <a:ext cx="10178322" cy="55132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FBDFE44F-C50B-4BDD-BB5A-94840A221058}"/>
              </a:ext>
            </a:extLst>
          </p:cNvPr>
          <p:cNvSpPr txBox="1"/>
          <p:nvPr/>
        </p:nvSpPr>
        <p:spPr>
          <a:xfrm>
            <a:off x="9507121" y="382385"/>
            <a:ext cx="192287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solidFill>
                  <a:srgbClr val="0070C0"/>
                </a:solidFill>
              </a:rPr>
              <a:t>組員</a:t>
            </a:r>
            <a:r>
              <a:rPr lang="en-US" altLang="zh-TW" sz="2600" dirty="0"/>
              <a:t>:</a:t>
            </a:r>
            <a:r>
              <a:rPr lang="zh-TW" altLang="en-US" sz="2600" dirty="0"/>
              <a:t>江明軒</a:t>
            </a:r>
          </a:p>
        </p:txBody>
      </p:sp>
    </p:spTree>
    <p:extLst>
      <p:ext uri="{BB962C8B-B14F-4D97-AF65-F5344CB8AC3E}">
        <p14:creationId xmlns:p14="http://schemas.microsoft.com/office/powerpoint/2010/main" val="15962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1860</TotalTime>
  <Words>1016</Words>
  <Application>Microsoft Office PowerPoint</Application>
  <PresentationFormat>自訂</PresentationFormat>
  <Paragraphs>318</Paragraphs>
  <Slides>53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徽章</vt:lpstr>
      <vt:lpstr>MSIT124 專題發表</vt:lpstr>
      <vt:lpstr>組員介紹</vt:lpstr>
      <vt:lpstr>使用技術</vt:lpstr>
      <vt:lpstr>網站初衷</vt:lpstr>
      <vt:lpstr>目錄</vt:lpstr>
      <vt:lpstr>資料庫結構圖</vt:lpstr>
      <vt:lpstr>網站功能</vt:lpstr>
      <vt:lpstr>網站功能-會員註冊、登入系統及後台管理</vt:lpstr>
      <vt:lpstr>會員註冊</vt:lpstr>
      <vt:lpstr>會員登入</vt:lpstr>
      <vt:lpstr>密碼通知</vt:lpstr>
      <vt:lpstr>商品管理</vt:lpstr>
      <vt:lpstr>商品管理</vt:lpstr>
      <vt:lpstr>商品管理</vt:lpstr>
      <vt:lpstr>訂單管理</vt:lpstr>
      <vt:lpstr>供應商管理</vt:lpstr>
      <vt:lpstr>商品類別管理</vt:lpstr>
      <vt:lpstr>網站功能-寵物資料管理與協尋</vt:lpstr>
      <vt:lpstr>aJAX單一頁面設計</vt:lpstr>
      <vt:lpstr>比對層級與公告欄顯示</vt:lpstr>
      <vt:lpstr>領養申請資料與確認送養</vt:lpstr>
      <vt:lpstr>尋獲寵物與寄信通知</vt:lpstr>
      <vt:lpstr>網站功能-購物商城</vt:lpstr>
      <vt:lpstr>購物商城設計 </vt:lpstr>
      <vt:lpstr>商品詳細頁面</vt:lpstr>
      <vt:lpstr>迷你購物車</vt:lpstr>
      <vt:lpstr>購物車</vt:lpstr>
      <vt:lpstr>訂單結帳/通知</vt:lpstr>
      <vt:lpstr>會員訂單畫面</vt:lpstr>
      <vt:lpstr>網站功能-討論版</vt:lpstr>
      <vt:lpstr>寵物討論區</vt:lpstr>
      <vt:lpstr>活動總覽</vt:lpstr>
      <vt:lpstr>活動詳細內容</vt:lpstr>
      <vt:lpstr>寵物討論區</vt:lpstr>
      <vt:lpstr>寵物討論區</vt:lpstr>
      <vt:lpstr>寵物討論區</vt:lpstr>
      <vt:lpstr>發布文章</vt:lpstr>
      <vt:lpstr>PowerPoint 簡報</vt:lpstr>
      <vt:lpstr>文章檢舉</vt:lpstr>
      <vt:lpstr>文章後台權限管理</vt:lpstr>
      <vt:lpstr>寵物討論區</vt:lpstr>
      <vt:lpstr>寵物討論區</vt:lpstr>
      <vt:lpstr>網站功能-其他功能</vt:lpstr>
      <vt:lpstr>Petcoin管理</vt:lpstr>
      <vt:lpstr>網站功能-其他</vt:lpstr>
      <vt:lpstr>統計圖表</vt:lpstr>
      <vt:lpstr>統計圖表</vt:lpstr>
      <vt:lpstr>匯出EXCEL資料</vt:lpstr>
      <vt:lpstr>匯出Excel圖表</vt:lpstr>
      <vt:lpstr>錯誤紀錄.log檔</vt:lpstr>
      <vt:lpstr>錯誤紀錄.log檔</vt:lpstr>
      <vt:lpstr>線上客服機器人</vt:lpstr>
      <vt:lpstr>非常感謝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MSIT124 專題發表</dc:title>
  <dc:creator>jiandewux1123@gmail.com</dc:creator>
  <cp:lastModifiedBy>leon</cp:lastModifiedBy>
  <cp:revision>106</cp:revision>
  <dcterms:created xsi:type="dcterms:W3CDTF">2020-02-17T01:56:48Z</dcterms:created>
  <dcterms:modified xsi:type="dcterms:W3CDTF">2020-03-17T23:58:20Z</dcterms:modified>
</cp:coreProperties>
</file>